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301" r:id="rId11"/>
    <p:sldId id="302" r:id="rId12"/>
    <p:sldId id="303" r:id="rId13"/>
    <p:sldId id="304" r:id="rId14"/>
    <p:sldId id="265" r:id="rId15"/>
    <p:sldId id="266" r:id="rId16"/>
    <p:sldId id="309" r:id="rId17"/>
    <p:sldId id="310" r:id="rId18"/>
    <p:sldId id="311" r:id="rId19"/>
    <p:sldId id="326" r:id="rId20"/>
    <p:sldId id="327" r:id="rId21"/>
    <p:sldId id="328" r:id="rId22"/>
    <p:sldId id="329" r:id="rId23"/>
    <p:sldId id="330" r:id="rId24"/>
    <p:sldId id="331" r:id="rId25"/>
    <p:sldId id="332" r:id="rId26"/>
    <p:sldId id="277" r:id="rId27"/>
    <p:sldId id="278" r:id="rId28"/>
    <p:sldId id="279" r:id="rId29"/>
    <p:sldId id="325" r:id="rId30"/>
    <p:sldId id="280" r:id="rId31"/>
    <p:sldId id="283" r:id="rId32"/>
    <p:sldId id="284" r:id="rId33"/>
    <p:sldId id="289" r:id="rId34"/>
    <p:sldId id="285" r:id="rId35"/>
    <p:sldId id="286" r:id="rId36"/>
    <p:sldId id="305" r:id="rId37"/>
    <p:sldId id="306" r:id="rId38"/>
    <p:sldId id="307" r:id="rId39"/>
    <p:sldId id="316" r:id="rId40"/>
    <p:sldId id="315" r:id="rId41"/>
    <p:sldId id="308" r:id="rId42"/>
    <p:sldId id="312" r:id="rId43"/>
    <p:sldId id="313" r:id="rId44"/>
    <p:sldId id="314" r:id="rId45"/>
    <p:sldId id="267" r:id="rId46"/>
    <p:sldId id="333" r:id="rId47"/>
    <p:sldId id="287" r:id="rId48"/>
    <p:sldId id="334" r:id="rId49"/>
    <p:sldId id="335" r:id="rId50"/>
    <p:sldId id="288" r:id="rId51"/>
    <p:sldId id="290" r:id="rId52"/>
    <p:sldId id="291" r:id="rId53"/>
    <p:sldId id="292" r:id="rId54"/>
    <p:sldId id="293" r:id="rId55"/>
    <p:sldId id="294" r:id="rId56"/>
    <p:sldId id="295" r:id="rId57"/>
    <p:sldId id="296" r:id="rId58"/>
    <p:sldId id="297" r:id="rId59"/>
    <p:sldId id="298" r:id="rId60"/>
    <p:sldId id="299" r:id="rId61"/>
    <p:sldId id="268" r:id="rId62"/>
    <p:sldId id="269" r:id="rId63"/>
    <p:sldId id="270" r:id="rId64"/>
    <p:sldId id="271" r:id="rId65"/>
    <p:sldId id="272" r:id="rId66"/>
    <p:sldId id="273" r:id="rId67"/>
    <p:sldId id="274" r:id="rId68"/>
    <p:sldId id="275" r:id="rId69"/>
    <p:sldId id="276" r:id="rId70"/>
    <p:sldId id="318" r:id="rId71"/>
    <p:sldId id="319" r:id="rId72"/>
    <p:sldId id="320" r:id="rId73"/>
    <p:sldId id="317" r:id="rId74"/>
    <p:sldId id="321" r:id="rId75"/>
    <p:sldId id="322" r:id="rId76"/>
    <p:sldId id="323" r:id="rId77"/>
    <p:sldId id="324"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D488-299F-C629-A17D-AE2A7AEAD1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01E7D8-B4D0-5FBD-1DFF-EB39909D65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B03AB6-632E-AABE-71AC-6D9843683955}"/>
              </a:ext>
            </a:extLst>
          </p:cNvPr>
          <p:cNvSpPr>
            <a:spLocks noGrp="1"/>
          </p:cNvSpPr>
          <p:nvPr>
            <p:ph type="dt" sz="half" idx="10"/>
          </p:nvPr>
        </p:nvSpPr>
        <p:spPr/>
        <p:txBody>
          <a:bodyPr/>
          <a:lstStyle/>
          <a:p>
            <a:fld id="{8EF1077A-3689-4DC3-9977-660FF38BD770}" type="datetimeFigureOut">
              <a:rPr lang="en-IN" smtClean="0"/>
              <a:t>09-01-2023</a:t>
            </a:fld>
            <a:endParaRPr lang="en-IN"/>
          </a:p>
        </p:txBody>
      </p:sp>
      <p:sp>
        <p:nvSpPr>
          <p:cNvPr id="5" name="Footer Placeholder 4">
            <a:extLst>
              <a:ext uri="{FF2B5EF4-FFF2-40B4-BE49-F238E27FC236}">
                <a16:creationId xmlns:a16="http://schemas.microsoft.com/office/drawing/2014/main" id="{C7AB58E8-CDF7-8319-6719-FCA95361EF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606A9E-7DBC-9034-542D-ECC21F53319C}"/>
              </a:ext>
            </a:extLst>
          </p:cNvPr>
          <p:cNvSpPr>
            <a:spLocks noGrp="1"/>
          </p:cNvSpPr>
          <p:nvPr>
            <p:ph type="sldNum" sz="quarter" idx="12"/>
          </p:nvPr>
        </p:nvSpPr>
        <p:spPr/>
        <p:txBody>
          <a:bodyPr/>
          <a:lstStyle/>
          <a:p>
            <a:fld id="{D5034A52-C6C6-4C38-B840-33DDA6E8A0EA}" type="slidenum">
              <a:rPr lang="en-IN" smtClean="0"/>
              <a:t>‹#›</a:t>
            </a:fld>
            <a:endParaRPr lang="en-IN"/>
          </a:p>
        </p:txBody>
      </p:sp>
    </p:spTree>
    <p:extLst>
      <p:ext uri="{BB962C8B-B14F-4D97-AF65-F5344CB8AC3E}">
        <p14:creationId xmlns:p14="http://schemas.microsoft.com/office/powerpoint/2010/main" val="1022831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5155-EB28-A68F-D0CC-85FE593A9E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A4382A-CB36-CED5-579F-02A0B7BD28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D9CA8D-F848-1907-CF7A-9BD70E9D69D4}"/>
              </a:ext>
            </a:extLst>
          </p:cNvPr>
          <p:cNvSpPr>
            <a:spLocks noGrp="1"/>
          </p:cNvSpPr>
          <p:nvPr>
            <p:ph type="dt" sz="half" idx="10"/>
          </p:nvPr>
        </p:nvSpPr>
        <p:spPr/>
        <p:txBody>
          <a:bodyPr/>
          <a:lstStyle/>
          <a:p>
            <a:fld id="{8EF1077A-3689-4DC3-9977-660FF38BD770}" type="datetimeFigureOut">
              <a:rPr lang="en-IN" smtClean="0"/>
              <a:t>09-01-2023</a:t>
            </a:fld>
            <a:endParaRPr lang="en-IN"/>
          </a:p>
        </p:txBody>
      </p:sp>
      <p:sp>
        <p:nvSpPr>
          <p:cNvPr id="5" name="Footer Placeholder 4">
            <a:extLst>
              <a:ext uri="{FF2B5EF4-FFF2-40B4-BE49-F238E27FC236}">
                <a16:creationId xmlns:a16="http://schemas.microsoft.com/office/drawing/2014/main" id="{73DE5651-1C28-063D-EAD4-54F3BE6A42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178E1D-BBC6-77C2-D8B4-7F227A9442EC}"/>
              </a:ext>
            </a:extLst>
          </p:cNvPr>
          <p:cNvSpPr>
            <a:spLocks noGrp="1"/>
          </p:cNvSpPr>
          <p:nvPr>
            <p:ph type="sldNum" sz="quarter" idx="12"/>
          </p:nvPr>
        </p:nvSpPr>
        <p:spPr/>
        <p:txBody>
          <a:bodyPr/>
          <a:lstStyle/>
          <a:p>
            <a:fld id="{D5034A52-C6C6-4C38-B840-33DDA6E8A0EA}" type="slidenum">
              <a:rPr lang="en-IN" smtClean="0"/>
              <a:t>‹#›</a:t>
            </a:fld>
            <a:endParaRPr lang="en-IN"/>
          </a:p>
        </p:txBody>
      </p:sp>
    </p:spTree>
    <p:extLst>
      <p:ext uri="{BB962C8B-B14F-4D97-AF65-F5344CB8AC3E}">
        <p14:creationId xmlns:p14="http://schemas.microsoft.com/office/powerpoint/2010/main" val="4211530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58B4C-B78C-41F4-EE06-BDF5CE87D4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6EBB28-1CE5-DA73-C083-1A8DCFA012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B9EE50-927C-17D7-61E2-0BBB7DD04FF2}"/>
              </a:ext>
            </a:extLst>
          </p:cNvPr>
          <p:cNvSpPr>
            <a:spLocks noGrp="1"/>
          </p:cNvSpPr>
          <p:nvPr>
            <p:ph type="dt" sz="half" idx="10"/>
          </p:nvPr>
        </p:nvSpPr>
        <p:spPr/>
        <p:txBody>
          <a:bodyPr/>
          <a:lstStyle/>
          <a:p>
            <a:fld id="{8EF1077A-3689-4DC3-9977-660FF38BD770}" type="datetimeFigureOut">
              <a:rPr lang="en-IN" smtClean="0"/>
              <a:t>09-01-2023</a:t>
            </a:fld>
            <a:endParaRPr lang="en-IN"/>
          </a:p>
        </p:txBody>
      </p:sp>
      <p:sp>
        <p:nvSpPr>
          <p:cNvPr id="5" name="Footer Placeholder 4">
            <a:extLst>
              <a:ext uri="{FF2B5EF4-FFF2-40B4-BE49-F238E27FC236}">
                <a16:creationId xmlns:a16="http://schemas.microsoft.com/office/drawing/2014/main" id="{45C5D778-ADA7-9F75-AB93-C07677F1BE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7E5AEC-F754-8E0F-FDDF-A93ED95E5758}"/>
              </a:ext>
            </a:extLst>
          </p:cNvPr>
          <p:cNvSpPr>
            <a:spLocks noGrp="1"/>
          </p:cNvSpPr>
          <p:nvPr>
            <p:ph type="sldNum" sz="quarter" idx="12"/>
          </p:nvPr>
        </p:nvSpPr>
        <p:spPr/>
        <p:txBody>
          <a:bodyPr/>
          <a:lstStyle/>
          <a:p>
            <a:fld id="{D5034A52-C6C6-4C38-B840-33DDA6E8A0EA}" type="slidenum">
              <a:rPr lang="en-IN" smtClean="0"/>
              <a:t>‹#›</a:t>
            </a:fld>
            <a:endParaRPr lang="en-IN"/>
          </a:p>
        </p:txBody>
      </p:sp>
    </p:spTree>
    <p:extLst>
      <p:ext uri="{BB962C8B-B14F-4D97-AF65-F5344CB8AC3E}">
        <p14:creationId xmlns:p14="http://schemas.microsoft.com/office/powerpoint/2010/main" val="1802253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9CF1-8688-4A24-2A28-46E1505FFC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8D388C-3E1D-C651-F4BC-3B283AB686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A2FB3C-EF36-3F83-5F50-624269C81E2C}"/>
              </a:ext>
            </a:extLst>
          </p:cNvPr>
          <p:cNvSpPr>
            <a:spLocks noGrp="1"/>
          </p:cNvSpPr>
          <p:nvPr>
            <p:ph type="dt" sz="half" idx="10"/>
          </p:nvPr>
        </p:nvSpPr>
        <p:spPr/>
        <p:txBody>
          <a:bodyPr/>
          <a:lstStyle/>
          <a:p>
            <a:fld id="{8EF1077A-3689-4DC3-9977-660FF38BD770}" type="datetimeFigureOut">
              <a:rPr lang="en-IN" smtClean="0"/>
              <a:t>09-01-2023</a:t>
            </a:fld>
            <a:endParaRPr lang="en-IN"/>
          </a:p>
        </p:txBody>
      </p:sp>
      <p:sp>
        <p:nvSpPr>
          <p:cNvPr id="5" name="Footer Placeholder 4">
            <a:extLst>
              <a:ext uri="{FF2B5EF4-FFF2-40B4-BE49-F238E27FC236}">
                <a16:creationId xmlns:a16="http://schemas.microsoft.com/office/drawing/2014/main" id="{3DC63EE0-6E99-2D34-DBC9-3AFF698A36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1AC746-541F-A7B1-F309-E1D72077BDCD}"/>
              </a:ext>
            </a:extLst>
          </p:cNvPr>
          <p:cNvSpPr>
            <a:spLocks noGrp="1"/>
          </p:cNvSpPr>
          <p:nvPr>
            <p:ph type="sldNum" sz="quarter" idx="12"/>
          </p:nvPr>
        </p:nvSpPr>
        <p:spPr/>
        <p:txBody>
          <a:bodyPr/>
          <a:lstStyle/>
          <a:p>
            <a:fld id="{D5034A52-C6C6-4C38-B840-33DDA6E8A0EA}" type="slidenum">
              <a:rPr lang="en-IN" smtClean="0"/>
              <a:t>‹#›</a:t>
            </a:fld>
            <a:endParaRPr lang="en-IN"/>
          </a:p>
        </p:txBody>
      </p:sp>
    </p:spTree>
    <p:extLst>
      <p:ext uri="{BB962C8B-B14F-4D97-AF65-F5344CB8AC3E}">
        <p14:creationId xmlns:p14="http://schemas.microsoft.com/office/powerpoint/2010/main" val="1581501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7A97-92D5-5CD8-ADA2-48F65D382B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EF271BB-A2E4-A41D-2B77-45B5567043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C578D8-9E0D-2C6C-CAE5-9C0CA2018756}"/>
              </a:ext>
            </a:extLst>
          </p:cNvPr>
          <p:cNvSpPr>
            <a:spLocks noGrp="1"/>
          </p:cNvSpPr>
          <p:nvPr>
            <p:ph type="dt" sz="half" idx="10"/>
          </p:nvPr>
        </p:nvSpPr>
        <p:spPr/>
        <p:txBody>
          <a:bodyPr/>
          <a:lstStyle/>
          <a:p>
            <a:fld id="{8EF1077A-3689-4DC3-9977-660FF38BD770}" type="datetimeFigureOut">
              <a:rPr lang="en-IN" smtClean="0"/>
              <a:t>09-01-2023</a:t>
            </a:fld>
            <a:endParaRPr lang="en-IN"/>
          </a:p>
        </p:txBody>
      </p:sp>
      <p:sp>
        <p:nvSpPr>
          <p:cNvPr id="5" name="Footer Placeholder 4">
            <a:extLst>
              <a:ext uri="{FF2B5EF4-FFF2-40B4-BE49-F238E27FC236}">
                <a16:creationId xmlns:a16="http://schemas.microsoft.com/office/drawing/2014/main" id="{D0C6AB8A-C80D-6B15-EAB5-7817902A96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24F570-4F27-B2FC-092D-D22841C64E90}"/>
              </a:ext>
            </a:extLst>
          </p:cNvPr>
          <p:cNvSpPr>
            <a:spLocks noGrp="1"/>
          </p:cNvSpPr>
          <p:nvPr>
            <p:ph type="sldNum" sz="quarter" idx="12"/>
          </p:nvPr>
        </p:nvSpPr>
        <p:spPr/>
        <p:txBody>
          <a:bodyPr/>
          <a:lstStyle/>
          <a:p>
            <a:fld id="{D5034A52-C6C6-4C38-B840-33DDA6E8A0EA}" type="slidenum">
              <a:rPr lang="en-IN" smtClean="0"/>
              <a:t>‹#›</a:t>
            </a:fld>
            <a:endParaRPr lang="en-IN"/>
          </a:p>
        </p:txBody>
      </p:sp>
    </p:spTree>
    <p:extLst>
      <p:ext uri="{BB962C8B-B14F-4D97-AF65-F5344CB8AC3E}">
        <p14:creationId xmlns:p14="http://schemas.microsoft.com/office/powerpoint/2010/main" val="3684299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6152-ABF6-056C-767A-FD23969BA5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EC787B-3CA6-4E39-1108-C75D5B708E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1965F6-9D8C-4A24-2D9D-4759330B61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13F17F-922F-A890-BA16-AACF03B12132}"/>
              </a:ext>
            </a:extLst>
          </p:cNvPr>
          <p:cNvSpPr>
            <a:spLocks noGrp="1"/>
          </p:cNvSpPr>
          <p:nvPr>
            <p:ph type="dt" sz="half" idx="10"/>
          </p:nvPr>
        </p:nvSpPr>
        <p:spPr/>
        <p:txBody>
          <a:bodyPr/>
          <a:lstStyle/>
          <a:p>
            <a:fld id="{8EF1077A-3689-4DC3-9977-660FF38BD770}" type="datetimeFigureOut">
              <a:rPr lang="en-IN" smtClean="0"/>
              <a:t>09-01-2023</a:t>
            </a:fld>
            <a:endParaRPr lang="en-IN"/>
          </a:p>
        </p:txBody>
      </p:sp>
      <p:sp>
        <p:nvSpPr>
          <p:cNvPr id="6" name="Footer Placeholder 5">
            <a:extLst>
              <a:ext uri="{FF2B5EF4-FFF2-40B4-BE49-F238E27FC236}">
                <a16:creationId xmlns:a16="http://schemas.microsoft.com/office/drawing/2014/main" id="{526BE0C0-E96F-6653-7C6B-67550646A4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2D39CE-4F07-94CA-B131-510B8520FA86}"/>
              </a:ext>
            </a:extLst>
          </p:cNvPr>
          <p:cNvSpPr>
            <a:spLocks noGrp="1"/>
          </p:cNvSpPr>
          <p:nvPr>
            <p:ph type="sldNum" sz="quarter" idx="12"/>
          </p:nvPr>
        </p:nvSpPr>
        <p:spPr/>
        <p:txBody>
          <a:bodyPr/>
          <a:lstStyle/>
          <a:p>
            <a:fld id="{D5034A52-C6C6-4C38-B840-33DDA6E8A0EA}" type="slidenum">
              <a:rPr lang="en-IN" smtClean="0"/>
              <a:t>‹#›</a:t>
            </a:fld>
            <a:endParaRPr lang="en-IN"/>
          </a:p>
        </p:txBody>
      </p:sp>
    </p:spTree>
    <p:extLst>
      <p:ext uri="{BB962C8B-B14F-4D97-AF65-F5344CB8AC3E}">
        <p14:creationId xmlns:p14="http://schemas.microsoft.com/office/powerpoint/2010/main" val="1711626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6000-3350-3233-41CD-C672020D771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71CAF7-D09B-CB87-DDF6-5250A67E7B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D25270-28A3-7D89-ED4B-B2E2B265E2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5BEF4D1-0DE8-4F6E-A5C7-19D6D9D306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6A0A0C-3BBE-F279-E11C-F8A0390975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178D89-CF83-4D5D-9B5B-0BEC1C9B0607}"/>
              </a:ext>
            </a:extLst>
          </p:cNvPr>
          <p:cNvSpPr>
            <a:spLocks noGrp="1"/>
          </p:cNvSpPr>
          <p:nvPr>
            <p:ph type="dt" sz="half" idx="10"/>
          </p:nvPr>
        </p:nvSpPr>
        <p:spPr/>
        <p:txBody>
          <a:bodyPr/>
          <a:lstStyle/>
          <a:p>
            <a:fld id="{8EF1077A-3689-4DC3-9977-660FF38BD770}" type="datetimeFigureOut">
              <a:rPr lang="en-IN" smtClean="0"/>
              <a:t>09-01-2023</a:t>
            </a:fld>
            <a:endParaRPr lang="en-IN"/>
          </a:p>
        </p:txBody>
      </p:sp>
      <p:sp>
        <p:nvSpPr>
          <p:cNvPr id="8" name="Footer Placeholder 7">
            <a:extLst>
              <a:ext uri="{FF2B5EF4-FFF2-40B4-BE49-F238E27FC236}">
                <a16:creationId xmlns:a16="http://schemas.microsoft.com/office/drawing/2014/main" id="{B021038A-24C8-2125-B2BE-AEFCB144067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8FF016-F196-FEED-C45A-713AF76BBAC1}"/>
              </a:ext>
            </a:extLst>
          </p:cNvPr>
          <p:cNvSpPr>
            <a:spLocks noGrp="1"/>
          </p:cNvSpPr>
          <p:nvPr>
            <p:ph type="sldNum" sz="quarter" idx="12"/>
          </p:nvPr>
        </p:nvSpPr>
        <p:spPr/>
        <p:txBody>
          <a:bodyPr/>
          <a:lstStyle/>
          <a:p>
            <a:fld id="{D5034A52-C6C6-4C38-B840-33DDA6E8A0EA}" type="slidenum">
              <a:rPr lang="en-IN" smtClean="0"/>
              <a:t>‹#›</a:t>
            </a:fld>
            <a:endParaRPr lang="en-IN"/>
          </a:p>
        </p:txBody>
      </p:sp>
    </p:spTree>
    <p:extLst>
      <p:ext uri="{BB962C8B-B14F-4D97-AF65-F5344CB8AC3E}">
        <p14:creationId xmlns:p14="http://schemas.microsoft.com/office/powerpoint/2010/main" val="3159288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CB0D-880D-CA91-F907-16C9AA0E05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359A28-6ABF-A6BA-13D1-598D0A185BF8}"/>
              </a:ext>
            </a:extLst>
          </p:cNvPr>
          <p:cNvSpPr>
            <a:spLocks noGrp="1"/>
          </p:cNvSpPr>
          <p:nvPr>
            <p:ph type="dt" sz="half" idx="10"/>
          </p:nvPr>
        </p:nvSpPr>
        <p:spPr/>
        <p:txBody>
          <a:bodyPr/>
          <a:lstStyle/>
          <a:p>
            <a:fld id="{8EF1077A-3689-4DC3-9977-660FF38BD770}" type="datetimeFigureOut">
              <a:rPr lang="en-IN" smtClean="0"/>
              <a:t>09-01-2023</a:t>
            </a:fld>
            <a:endParaRPr lang="en-IN"/>
          </a:p>
        </p:txBody>
      </p:sp>
      <p:sp>
        <p:nvSpPr>
          <p:cNvPr id="4" name="Footer Placeholder 3">
            <a:extLst>
              <a:ext uri="{FF2B5EF4-FFF2-40B4-BE49-F238E27FC236}">
                <a16:creationId xmlns:a16="http://schemas.microsoft.com/office/drawing/2014/main" id="{085329A2-1ADE-2A8E-FD31-9634E350748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D2440E-9AD8-19FB-2AC0-56891698D63F}"/>
              </a:ext>
            </a:extLst>
          </p:cNvPr>
          <p:cNvSpPr>
            <a:spLocks noGrp="1"/>
          </p:cNvSpPr>
          <p:nvPr>
            <p:ph type="sldNum" sz="quarter" idx="12"/>
          </p:nvPr>
        </p:nvSpPr>
        <p:spPr/>
        <p:txBody>
          <a:bodyPr/>
          <a:lstStyle/>
          <a:p>
            <a:fld id="{D5034A52-C6C6-4C38-B840-33DDA6E8A0EA}" type="slidenum">
              <a:rPr lang="en-IN" smtClean="0"/>
              <a:t>‹#›</a:t>
            </a:fld>
            <a:endParaRPr lang="en-IN"/>
          </a:p>
        </p:txBody>
      </p:sp>
    </p:spTree>
    <p:extLst>
      <p:ext uri="{BB962C8B-B14F-4D97-AF65-F5344CB8AC3E}">
        <p14:creationId xmlns:p14="http://schemas.microsoft.com/office/powerpoint/2010/main" val="3810991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2ED12D-7A2C-44DD-71FA-FC1721B02CAB}"/>
              </a:ext>
            </a:extLst>
          </p:cNvPr>
          <p:cNvSpPr>
            <a:spLocks noGrp="1"/>
          </p:cNvSpPr>
          <p:nvPr>
            <p:ph type="dt" sz="half" idx="10"/>
          </p:nvPr>
        </p:nvSpPr>
        <p:spPr/>
        <p:txBody>
          <a:bodyPr/>
          <a:lstStyle/>
          <a:p>
            <a:fld id="{8EF1077A-3689-4DC3-9977-660FF38BD770}" type="datetimeFigureOut">
              <a:rPr lang="en-IN" smtClean="0"/>
              <a:t>09-01-2023</a:t>
            </a:fld>
            <a:endParaRPr lang="en-IN"/>
          </a:p>
        </p:txBody>
      </p:sp>
      <p:sp>
        <p:nvSpPr>
          <p:cNvPr id="3" name="Footer Placeholder 2">
            <a:extLst>
              <a:ext uri="{FF2B5EF4-FFF2-40B4-BE49-F238E27FC236}">
                <a16:creationId xmlns:a16="http://schemas.microsoft.com/office/drawing/2014/main" id="{EBAADCA3-8068-E57B-359F-6543362400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7E63DF-B3A7-CA22-40E6-1F0E6BF2E2A1}"/>
              </a:ext>
            </a:extLst>
          </p:cNvPr>
          <p:cNvSpPr>
            <a:spLocks noGrp="1"/>
          </p:cNvSpPr>
          <p:nvPr>
            <p:ph type="sldNum" sz="quarter" idx="12"/>
          </p:nvPr>
        </p:nvSpPr>
        <p:spPr/>
        <p:txBody>
          <a:bodyPr/>
          <a:lstStyle/>
          <a:p>
            <a:fld id="{D5034A52-C6C6-4C38-B840-33DDA6E8A0EA}" type="slidenum">
              <a:rPr lang="en-IN" smtClean="0"/>
              <a:t>‹#›</a:t>
            </a:fld>
            <a:endParaRPr lang="en-IN"/>
          </a:p>
        </p:txBody>
      </p:sp>
    </p:spTree>
    <p:extLst>
      <p:ext uri="{BB962C8B-B14F-4D97-AF65-F5344CB8AC3E}">
        <p14:creationId xmlns:p14="http://schemas.microsoft.com/office/powerpoint/2010/main" val="1105205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4CAB-3042-1233-DD46-C759D17091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BC57EE-28C8-FFD0-6D88-ACA97F41BA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7F1E35-CC2D-FC39-2D90-750AAE6F75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77B04-4063-9C6C-C98C-6488FD7FEA6C}"/>
              </a:ext>
            </a:extLst>
          </p:cNvPr>
          <p:cNvSpPr>
            <a:spLocks noGrp="1"/>
          </p:cNvSpPr>
          <p:nvPr>
            <p:ph type="dt" sz="half" idx="10"/>
          </p:nvPr>
        </p:nvSpPr>
        <p:spPr/>
        <p:txBody>
          <a:bodyPr/>
          <a:lstStyle/>
          <a:p>
            <a:fld id="{8EF1077A-3689-4DC3-9977-660FF38BD770}" type="datetimeFigureOut">
              <a:rPr lang="en-IN" smtClean="0"/>
              <a:t>09-01-2023</a:t>
            </a:fld>
            <a:endParaRPr lang="en-IN"/>
          </a:p>
        </p:txBody>
      </p:sp>
      <p:sp>
        <p:nvSpPr>
          <p:cNvPr id="6" name="Footer Placeholder 5">
            <a:extLst>
              <a:ext uri="{FF2B5EF4-FFF2-40B4-BE49-F238E27FC236}">
                <a16:creationId xmlns:a16="http://schemas.microsoft.com/office/drawing/2014/main" id="{7F26C3E5-B418-95A5-99BA-87E0DCF906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B068D5-A615-3283-2262-3D0190EA8F34}"/>
              </a:ext>
            </a:extLst>
          </p:cNvPr>
          <p:cNvSpPr>
            <a:spLocks noGrp="1"/>
          </p:cNvSpPr>
          <p:nvPr>
            <p:ph type="sldNum" sz="quarter" idx="12"/>
          </p:nvPr>
        </p:nvSpPr>
        <p:spPr/>
        <p:txBody>
          <a:bodyPr/>
          <a:lstStyle/>
          <a:p>
            <a:fld id="{D5034A52-C6C6-4C38-B840-33DDA6E8A0EA}" type="slidenum">
              <a:rPr lang="en-IN" smtClean="0"/>
              <a:t>‹#›</a:t>
            </a:fld>
            <a:endParaRPr lang="en-IN"/>
          </a:p>
        </p:txBody>
      </p:sp>
    </p:spTree>
    <p:extLst>
      <p:ext uri="{BB962C8B-B14F-4D97-AF65-F5344CB8AC3E}">
        <p14:creationId xmlns:p14="http://schemas.microsoft.com/office/powerpoint/2010/main" val="1131026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6D0F5-B72A-338B-6D9B-6E6D0C6FF8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A3C732-02C7-44A9-B053-C45F280582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020FDC3-9B8B-BC40-9A24-F0CE380A5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020AAD-CBD7-922A-03C5-DD1E06FF1145}"/>
              </a:ext>
            </a:extLst>
          </p:cNvPr>
          <p:cNvSpPr>
            <a:spLocks noGrp="1"/>
          </p:cNvSpPr>
          <p:nvPr>
            <p:ph type="dt" sz="half" idx="10"/>
          </p:nvPr>
        </p:nvSpPr>
        <p:spPr/>
        <p:txBody>
          <a:bodyPr/>
          <a:lstStyle/>
          <a:p>
            <a:fld id="{8EF1077A-3689-4DC3-9977-660FF38BD770}" type="datetimeFigureOut">
              <a:rPr lang="en-IN" smtClean="0"/>
              <a:t>09-01-2023</a:t>
            </a:fld>
            <a:endParaRPr lang="en-IN"/>
          </a:p>
        </p:txBody>
      </p:sp>
      <p:sp>
        <p:nvSpPr>
          <p:cNvPr id="6" name="Footer Placeholder 5">
            <a:extLst>
              <a:ext uri="{FF2B5EF4-FFF2-40B4-BE49-F238E27FC236}">
                <a16:creationId xmlns:a16="http://schemas.microsoft.com/office/drawing/2014/main" id="{0A225905-9FF8-396D-43CB-B8BC8BE209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567CF9-2A1A-FFAA-E303-521F42B45AF4}"/>
              </a:ext>
            </a:extLst>
          </p:cNvPr>
          <p:cNvSpPr>
            <a:spLocks noGrp="1"/>
          </p:cNvSpPr>
          <p:nvPr>
            <p:ph type="sldNum" sz="quarter" idx="12"/>
          </p:nvPr>
        </p:nvSpPr>
        <p:spPr/>
        <p:txBody>
          <a:bodyPr/>
          <a:lstStyle/>
          <a:p>
            <a:fld id="{D5034A52-C6C6-4C38-B840-33DDA6E8A0EA}" type="slidenum">
              <a:rPr lang="en-IN" smtClean="0"/>
              <a:t>‹#›</a:t>
            </a:fld>
            <a:endParaRPr lang="en-IN"/>
          </a:p>
        </p:txBody>
      </p:sp>
    </p:spTree>
    <p:extLst>
      <p:ext uri="{BB962C8B-B14F-4D97-AF65-F5344CB8AC3E}">
        <p14:creationId xmlns:p14="http://schemas.microsoft.com/office/powerpoint/2010/main" val="1659355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30AC1D-0C09-96C5-172B-5FBF7F9D06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49FE20-31D4-7DE6-7949-4F624939F1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503170-3E83-2764-4FCF-20312D08DE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F1077A-3689-4DC3-9977-660FF38BD770}" type="datetimeFigureOut">
              <a:rPr lang="en-IN" smtClean="0"/>
              <a:t>09-01-2023</a:t>
            </a:fld>
            <a:endParaRPr lang="en-IN"/>
          </a:p>
        </p:txBody>
      </p:sp>
      <p:sp>
        <p:nvSpPr>
          <p:cNvPr id="5" name="Footer Placeholder 4">
            <a:extLst>
              <a:ext uri="{FF2B5EF4-FFF2-40B4-BE49-F238E27FC236}">
                <a16:creationId xmlns:a16="http://schemas.microsoft.com/office/drawing/2014/main" id="{8E098009-4F27-3A84-B2C1-64147B6EBC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76FCC21-2375-7A21-6D58-9008318188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34A52-C6C6-4C38-B840-33DDA6E8A0EA}" type="slidenum">
              <a:rPr lang="en-IN" smtClean="0"/>
              <a:t>‹#›</a:t>
            </a:fld>
            <a:endParaRPr lang="en-IN"/>
          </a:p>
        </p:txBody>
      </p:sp>
    </p:spTree>
    <p:extLst>
      <p:ext uri="{BB962C8B-B14F-4D97-AF65-F5344CB8AC3E}">
        <p14:creationId xmlns:p14="http://schemas.microsoft.com/office/powerpoint/2010/main" val="362486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lectrical4u.com/electrical-resistance-and-laws-of-resistance/"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elprocus.com/electric-generator-and-its-working/" TargetMode="External"/><Relationship Id="rId2" Type="http://schemas.openxmlformats.org/officeDocument/2006/relationships/hyperlink" Target="https://www.elprocus.com/dc-motor-basics-types-applica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electricaltechnology.org/2019/12/difference-between-emf-and-mmf.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hyperlink" Target="https://www.electrical4u.com/electrical-conductor/" TargetMode="Externa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hyperlink" Target="https://www.electrical4u.com/what-is-flux-types-of-flux/" TargetMode="External"/><Relationship Id="rId4" Type="http://schemas.openxmlformats.org/officeDocument/2006/relationships/hyperlink" Target="https://www.electrical4u.com/faraday-law-of-electromagnetic-induction/"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electrical4u.com/electric-current-and-theory-of-electricity/" TargetMode="External"/><Relationship Id="rId3" Type="http://schemas.openxmlformats.org/officeDocument/2006/relationships/hyperlink" Target="https://www.electrical4u.com/dc-current/" TargetMode="External"/><Relationship Id="rId7" Type="http://schemas.openxmlformats.org/officeDocument/2006/relationships/hyperlink" Target="https://www.electrical4u.com/what-is-flux-types-of-flux/" TargetMode="External"/><Relationship Id="rId2" Type="http://schemas.openxmlformats.org/officeDocument/2006/relationships/hyperlink" Target="https://www.electrical4u.com/power-system/" TargetMode="External"/><Relationship Id="rId1" Type="http://schemas.openxmlformats.org/officeDocument/2006/relationships/slideLayout" Target="../slideLayouts/slideLayout2.xml"/><Relationship Id="rId6" Type="http://schemas.openxmlformats.org/officeDocument/2006/relationships/hyperlink" Target="https://www.electrical4u.com/magnetic-field/" TargetMode="External"/><Relationship Id="rId5" Type="http://schemas.openxmlformats.org/officeDocument/2006/relationships/hyperlink" Target="https://www.electrical4u.com/electrical-conductor/" TargetMode="External"/><Relationship Id="rId4" Type="http://schemas.openxmlformats.org/officeDocument/2006/relationships/hyperlink" Target="https://www.electrical4u.com/faraday-law-of-electromagnetic-induction/"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circuitglobe.com/wp-content/uploads/2015/11/EMF-EQUATION-OD-DC-GENERATOR-EQ12jpg-compressor.jp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electricaltechnology.org/wp-content/uploads/2020/04/Separately-Excited-DC-Machine.pn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electricaltechnology.org/wp-content/uploads/2020/04/Shunt-Wound-DC-Machine.p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electricaltechnology.org/wp-content/uploads/2020/04/Short-shunt-compound-wound-DC-machine.pn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electricaltechnology.org/2013/03/easy-charging-time-formula-for.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circuitglobe.com/wp-content/uploads/2015/11/WORKING-PRINCIPLE-OF-DC-MOTOR-FIG-3-compressor.jpg" TargetMode="External"/><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6.xml.rels><?xml version="1.0" encoding="UTF-8" standalone="yes"?>
<Relationships xmlns="http://schemas.openxmlformats.org/package/2006/relationships"><Relationship Id="rId3" Type="http://schemas.openxmlformats.org/officeDocument/2006/relationships/hyperlink" Target="https://www.electrical4u.com/magnetic-field/" TargetMode="External"/><Relationship Id="rId2" Type="http://schemas.openxmlformats.org/officeDocument/2006/relationships/hyperlink" Target="https://www.electrical4u.com/fleming-left-hand-rule-and-fleming-right-hand-rule/"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hyperlink" Target="https://circuitglobe.com/wp-content/uploads/2015/11/working-principle-of-DC-motor-fig-4-compressor.jpg"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electrical4u.com/a-current-carrying-conductor-within-a-magnetic-field/" TargetMode="External"/><Relationship Id="rId2" Type="http://schemas.openxmlformats.org/officeDocument/2006/relationships/hyperlink" Target="https://www.electrical4u.com/magnetic-field/"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electrical4u.com/electric-current-and-theory-of-electricity/" TargetMode="External"/><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electrical4u.com/self-excited-generators/" TargetMode="External"/><Relationship Id="rId2" Type="http://schemas.openxmlformats.org/officeDocument/2006/relationships/hyperlink" Target="https://www.electrical4u.com/principle-of-dc-generator/"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electrical4u.com/best-portable-generator/" TargetMode="External"/><Relationship Id="rId1" Type="http://schemas.openxmlformats.org/officeDocument/2006/relationships/slideLayout" Target="../slideLayouts/slideLayout2.xml"/><Relationship Id="rId5" Type="http://schemas.openxmlformats.org/officeDocument/2006/relationships/hyperlink" Target="https://www.electrical4u.com/magnetic-circuit/" TargetMode="External"/><Relationship Id="rId4" Type="http://schemas.openxmlformats.org/officeDocument/2006/relationships/hyperlink" Target="https://www.electrical4u.com/what-is-flux-types-of-flux/"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www.electrical4u.com/battery-working-principle-of-batterie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electrical4u.com/fleming-left-hand-rule-and-fleming-right-hand-rul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C186-5836-1047-36A8-F5EF918117A0}"/>
              </a:ext>
            </a:extLst>
          </p:cNvPr>
          <p:cNvSpPr>
            <a:spLocks noGrp="1"/>
          </p:cNvSpPr>
          <p:nvPr>
            <p:ph type="ctrTitle"/>
          </p:nvPr>
        </p:nvSpPr>
        <p:spPr/>
        <p:txBody>
          <a:bodyPr/>
          <a:lstStyle/>
          <a:p>
            <a:r>
              <a:rPr lang="en-US" b="1" dirty="0">
                <a:latin typeface="Times New Roman" panose="02020603050405020304" pitchFamily="18" charset="0"/>
                <a:cs typeface="Times New Roman" panose="02020603050405020304" pitchFamily="18" charset="0"/>
              </a:rPr>
              <a:t>UNIT III</a:t>
            </a:r>
            <a:br>
              <a:rPr lang="en-US" dirty="0"/>
            </a:br>
            <a:r>
              <a:rPr lang="en-US" dirty="0">
                <a:latin typeface="Times New Roman" panose="02020603050405020304" pitchFamily="18" charset="0"/>
                <a:cs typeface="Times New Roman" panose="02020603050405020304" pitchFamily="18" charset="0"/>
              </a:rPr>
              <a:t>DC MACHINES</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1A7D7F2-15A2-20F4-80F6-5B16C53B17B4}"/>
              </a:ext>
            </a:extLst>
          </p:cNvPr>
          <p:cNvSpPr>
            <a:spLocks noGrp="1"/>
          </p:cNvSpPr>
          <p:nvPr>
            <p:ph type="subTitle" idx="1"/>
          </p:nvPr>
        </p:nvSpPr>
        <p:spPr/>
        <p:txBody>
          <a:bodyPr/>
          <a:lstStyle/>
          <a:p>
            <a:r>
              <a:rPr lang="en-US" dirty="0"/>
              <a:t>Prepared</a:t>
            </a:r>
          </a:p>
          <a:p>
            <a:r>
              <a:rPr lang="en-US" dirty="0"/>
              <a:t> by </a:t>
            </a:r>
          </a:p>
          <a:p>
            <a:r>
              <a:rPr lang="en-US" dirty="0" err="1"/>
              <a:t>K.Lavanya</a:t>
            </a:r>
            <a:endParaRPr lang="en-IN" dirty="0"/>
          </a:p>
        </p:txBody>
      </p:sp>
    </p:spTree>
    <p:extLst>
      <p:ext uri="{BB962C8B-B14F-4D97-AF65-F5344CB8AC3E}">
        <p14:creationId xmlns:p14="http://schemas.microsoft.com/office/powerpoint/2010/main" val="538615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DB5D0-FBB4-B3EF-3EBA-480D3B92C63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BFC86BD-2E2F-E44B-C899-955629BD4A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7465" y="1825625"/>
            <a:ext cx="7737070" cy="4351338"/>
          </a:xfrm>
          <a:prstGeom prst="rect">
            <a:avLst/>
          </a:prstGeom>
        </p:spPr>
      </p:pic>
    </p:spTree>
    <p:extLst>
      <p:ext uri="{BB962C8B-B14F-4D97-AF65-F5344CB8AC3E}">
        <p14:creationId xmlns:p14="http://schemas.microsoft.com/office/powerpoint/2010/main" val="3053159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7428-A0AF-B793-F685-C950B2FADA7E}"/>
              </a:ext>
            </a:extLst>
          </p:cNvPr>
          <p:cNvSpPr>
            <a:spLocks noGrp="1"/>
          </p:cNvSpPr>
          <p:nvPr>
            <p:ph type="title"/>
          </p:nvPr>
        </p:nvSpPr>
        <p:spPr/>
        <p:txBody>
          <a:bodyPr/>
          <a:lstStyle/>
          <a:p>
            <a:endParaRPr lang="en-IN"/>
          </a:p>
        </p:txBody>
      </p:sp>
      <p:pic>
        <p:nvPicPr>
          <p:cNvPr id="4" name="Content Placeholder 3" descr="Graphical user interface, application&#10;&#10;Description automatically generated">
            <a:extLst>
              <a:ext uri="{FF2B5EF4-FFF2-40B4-BE49-F238E27FC236}">
                <a16:creationId xmlns:a16="http://schemas.microsoft.com/office/drawing/2014/main" id="{D813A94B-1EFD-2364-4DCE-10AAC72DB0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7465" y="1825625"/>
            <a:ext cx="7737070" cy="4351338"/>
          </a:xfrm>
          <a:prstGeom prst="rect">
            <a:avLst/>
          </a:prstGeom>
        </p:spPr>
      </p:pic>
    </p:spTree>
    <p:extLst>
      <p:ext uri="{BB962C8B-B14F-4D97-AF65-F5344CB8AC3E}">
        <p14:creationId xmlns:p14="http://schemas.microsoft.com/office/powerpoint/2010/main" val="410843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8970-BB5A-0260-BBEB-6297A2C155CC}"/>
              </a:ext>
            </a:extLst>
          </p:cNvPr>
          <p:cNvSpPr>
            <a:spLocks noGrp="1"/>
          </p:cNvSpPr>
          <p:nvPr>
            <p:ph type="title"/>
          </p:nvPr>
        </p:nvSpPr>
        <p:spPr/>
        <p:txBody>
          <a:bodyPr/>
          <a:lstStyle/>
          <a:p>
            <a:endParaRPr lang="en-IN"/>
          </a:p>
        </p:txBody>
      </p:sp>
      <p:pic>
        <p:nvPicPr>
          <p:cNvPr id="4" name="Content Placeholder 3" descr="Graphical user interface&#10;&#10;Description automatically generated with medium confidence">
            <a:extLst>
              <a:ext uri="{FF2B5EF4-FFF2-40B4-BE49-F238E27FC236}">
                <a16:creationId xmlns:a16="http://schemas.microsoft.com/office/drawing/2014/main" id="{7A612DFB-47F7-72E5-7840-667ADCB868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7465" y="1825625"/>
            <a:ext cx="7737070" cy="4351338"/>
          </a:xfrm>
          <a:prstGeom prst="rect">
            <a:avLst/>
          </a:prstGeom>
        </p:spPr>
      </p:pic>
    </p:spTree>
    <p:extLst>
      <p:ext uri="{BB962C8B-B14F-4D97-AF65-F5344CB8AC3E}">
        <p14:creationId xmlns:p14="http://schemas.microsoft.com/office/powerpoint/2010/main" val="4064586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978A-3BD8-1A7F-2AC8-BE304E2D9A2D}"/>
              </a:ext>
            </a:extLst>
          </p:cNvPr>
          <p:cNvSpPr>
            <a:spLocks noGrp="1"/>
          </p:cNvSpPr>
          <p:nvPr>
            <p:ph type="title"/>
          </p:nvPr>
        </p:nvSpPr>
        <p:spPr/>
        <p:txBody>
          <a:bodyPr/>
          <a:lstStyle/>
          <a:p>
            <a:endParaRPr lang="en-IN"/>
          </a:p>
        </p:txBody>
      </p:sp>
      <p:pic>
        <p:nvPicPr>
          <p:cNvPr id="4" name="Content Placeholder 3" descr="Graphical user interface&#10;&#10;Description automatically generated">
            <a:extLst>
              <a:ext uri="{FF2B5EF4-FFF2-40B4-BE49-F238E27FC236}">
                <a16:creationId xmlns:a16="http://schemas.microsoft.com/office/drawing/2014/main" id="{84401628-F5E9-9DA3-8B2E-3206160ACB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7465" y="1825625"/>
            <a:ext cx="7737070" cy="4351338"/>
          </a:xfrm>
          <a:prstGeom prst="rect">
            <a:avLst/>
          </a:prstGeom>
        </p:spPr>
      </p:pic>
    </p:spTree>
    <p:extLst>
      <p:ext uri="{BB962C8B-B14F-4D97-AF65-F5344CB8AC3E}">
        <p14:creationId xmlns:p14="http://schemas.microsoft.com/office/powerpoint/2010/main" val="1546167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5FFF-95C6-AB37-0605-02B7707649B5}"/>
              </a:ext>
            </a:extLst>
          </p:cNvPr>
          <p:cNvSpPr>
            <a:spLocks noGrp="1"/>
          </p:cNvSpPr>
          <p:nvPr>
            <p:ph type="title"/>
          </p:nvPr>
        </p:nvSpPr>
        <p:spPr>
          <a:xfrm>
            <a:off x="838200" y="335628"/>
            <a:ext cx="10515600" cy="1325563"/>
          </a:xfrm>
        </p:spPr>
        <p:txBody>
          <a:bodyPr/>
          <a:lstStyle/>
          <a:p>
            <a:r>
              <a:rPr lang="en-US" b="1" i="0" dirty="0">
                <a:effectLst/>
                <a:latin typeface="palatino linotype" panose="02040502050505030304" pitchFamily="18" charset="0"/>
              </a:rPr>
              <a:t>Working Principle of DC Generator</a:t>
            </a:r>
            <a:br>
              <a:rPr lang="en-US" b="1" i="0" dirty="0">
                <a:effectLst/>
                <a:latin typeface="palatino linotype" panose="02040502050505030304" pitchFamily="18" charset="0"/>
              </a:rPr>
            </a:br>
            <a:endParaRPr lang="en-IN" dirty="0"/>
          </a:p>
        </p:txBody>
      </p:sp>
      <p:pic>
        <p:nvPicPr>
          <p:cNvPr id="7" name="Content Placeholder 6" descr="Diagram&#10;&#10;Description automatically generated">
            <a:extLst>
              <a:ext uri="{FF2B5EF4-FFF2-40B4-BE49-F238E27FC236}">
                <a16:creationId xmlns:a16="http://schemas.microsoft.com/office/drawing/2014/main" id="{7A1D8267-B1AD-842B-BDA7-E8996873D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6071" y="1736518"/>
            <a:ext cx="4157729" cy="2777297"/>
          </a:xfrm>
        </p:spPr>
      </p:pic>
      <p:sp>
        <p:nvSpPr>
          <p:cNvPr id="9" name="TextBox 8">
            <a:extLst>
              <a:ext uri="{FF2B5EF4-FFF2-40B4-BE49-F238E27FC236}">
                <a16:creationId xmlns:a16="http://schemas.microsoft.com/office/drawing/2014/main" id="{08A278F0-360D-077E-9C16-AD028045E699}"/>
              </a:ext>
            </a:extLst>
          </p:cNvPr>
          <p:cNvSpPr txBox="1"/>
          <p:nvPr/>
        </p:nvSpPr>
        <p:spPr>
          <a:xfrm>
            <a:off x="838200" y="1928422"/>
            <a:ext cx="6096000" cy="4524315"/>
          </a:xfrm>
          <a:prstGeom prst="rect">
            <a:avLst/>
          </a:prstGeom>
          <a:noFill/>
        </p:spPr>
        <p:txBody>
          <a:bodyPr wrap="square">
            <a:spAutoFit/>
          </a:bodyPr>
          <a:lstStyle/>
          <a:p>
            <a:pPr algn="l"/>
            <a:r>
              <a:rPr lang="en-US" b="0" i="0" dirty="0">
                <a:effectLst/>
                <a:latin typeface="Times New Roman" panose="02020603050405020304" pitchFamily="18" charset="0"/>
                <a:cs typeface="Times New Roman" panose="02020603050405020304" pitchFamily="18" charset="0"/>
              </a:rPr>
              <a:t>We can see that in the first half of the revolution current always flows along ABLMCD, i.e., brush no 1 in contact with segment a.</a:t>
            </a:r>
          </a:p>
          <a:p>
            <a:pPr algn="l"/>
            <a:r>
              <a:rPr lang="en-US" b="0" i="0" dirty="0">
                <a:effectLst/>
                <a:latin typeface="Times New Roman" panose="02020603050405020304" pitchFamily="18" charset="0"/>
                <a:cs typeface="Times New Roman" panose="02020603050405020304" pitchFamily="18" charset="0"/>
              </a:rPr>
              <a:t>In the next half revolution, in the figure, the direction of the induced current in the coil is reversed.</a:t>
            </a:r>
          </a:p>
          <a:p>
            <a:pPr algn="l"/>
            <a:r>
              <a:rPr lang="en-US" b="0" i="0" dirty="0">
                <a:effectLst/>
                <a:latin typeface="Times New Roman" panose="02020603050405020304" pitchFamily="18" charset="0"/>
                <a:cs typeface="Times New Roman" panose="02020603050405020304" pitchFamily="18" charset="0"/>
              </a:rPr>
              <a:t> But at the same time the position of segments a and b are also reversed which results that brush no 1 comes in touch with segment b.</a:t>
            </a:r>
          </a:p>
          <a:p>
            <a:pPr algn="l"/>
            <a:r>
              <a:rPr lang="en-US" b="0" i="0" dirty="0">
                <a:effectLst/>
                <a:latin typeface="Times New Roman" panose="02020603050405020304" pitchFamily="18" charset="0"/>
                <a:cs typeface="Times New Roman" panose="02020603050405020304" pitchFamily="18" charset="0"/>
              </a:rPr>
              <a:t>Hence, the current in the load </a:t>
            </a:r>
            <a:r>
              <a:rPr lang="en-US" b="0" i="0" u="none" strike="noStrike" dirty="0">
                <a:solidFill>
                  <a:srgbClr val="BE9E5F"/>
                </a:solidFill>
                <a:effectLst/>
                <a:latin typeface="Times New Roman" panose="02020603050405020304" pitchFamily="18" charset="0"/>
                <a:cs typeface="Times New Roman" panose="02020603050405020304" pitchFamily="18" charset="0"/>
                <a:hlinkClick r:id="rId3" tooltip="Know about the electrical resistance in detail."/>
              </a:rPr>
              <a:t>resistance</a:t>
            </a:r>
            <a:r>
              <a:rPr lang="en-US" b="0" i="0" dirty="0">
                <a:effectLst/>
                <a:latin typeface="Times New Roman" panose="02020603050405020304" pitchFamily="18" charset="0"/>
                <a:cs typeface="Times New Roman" panose="02020603050405020304" pitchFamily="18" charset="0"/>
              </a:rPr>
              <a:t> again flows from L to M. The waveform of the current through the load circuit is as shown in the figure. </a:t>
            </a:r>
          </a:p>
          <a:p>
            <a:pPr algn="l"/>
            <a:r>
              <a:rPr lang="en-US" b="0" i="0" dirty="0">
                <a:effectLst/>
                <a:latin typeface="Times New Roman" panose="02020603050405020304" pitchFamily="18" charset="0"/>
                <a:cs typeface="Times New Roman" panose="02020603050405020304" pitchFamily="18" charset="0"/>
              </a:rPr>
              <a:t>This current is unidirectional.</a:t>
            </a:r>
          </a:p>
          <a:p>
            <a:pPr algn="l"/>
            <a:r>
              <a:rPr lang="en-US" b="0" i="0" dirty="0">
                <a:effectLst/>
                <a:latin typeface="Times New Roman" panose="02020603050405020304" pitchFamily="18" charset="0"/>
                <a:cs typeface="Times New Roman" panose="02020603050405020304" pitchFamily="18" charset="0"/>
              </a:rPr>
              <a:t>The above content is the basic </a:t>
            </a:r>
            <a:r>
              <a:rPr lang="en-US" b="1" i="0" dirty="0">
                <a:effectLst/>
                <a:latin typeface="Times New Roman" panose="02020603050405020304" pitchFamily="18" charset="0"/>
                <a:cs typeface="Times New Roman" panose="02020603050405020304" pitchFamily="18" charset="0"/>
              </a:rPr>
              <a:t>working principle of the </a:t>
            </a:r>
            <a:r>
              <a:rPr lang="en-US" b="0" i="0" dirty="0">
                <a:effectLst/>
                <a:latin typeface="Times New Roman" panose="02020603050405020304" pitchFamily="18" charset="0"/>
                <a:cs typeface="Times New Roman" panose="02020603050405020304" pitchFamily="18" charset="0"/>
              </a:rPr>
              <a:t>DC generator, explained by the</a:t>
            </a:r>
            <a:r>
              <a:rPr lang="en-US" dirty="0">
                <a:latin typeface="Times New Roman" panose="02020603050405020304" pitchFamily="18" charset="0"/>
                <a:cs typeface="Times New Roman" panose="02020603050405020304" pitchFamily="18" charset="0"/>
              </a:rPr>
              <a:t> </a:t>
            </a:r>
            <a:r>
              <a:rPr lang="en-IN" b="0" i="0" dirty="0">
                <a:effectLst/>
                <a:latin typeface="Times New Roman" panose="02020603050405020304" pitchFamily="18" charset="0"/>
                <a:cs typeface="Times New Roman" panose="02020603050405020304" pitchFamily="18" charset="0"/>
              </a:rPr>
              <a:t>single loop generator model.</a:t>
            </a:r>
            <a:endParaRPr lang="en-US" b="0" i="0" dirty="0">
              <a:effectLst/>
              <a:latin typeface="Times New Roman" panose="02020603050405020304" pitchFamily="18" charset="0"/>
              <a:cs typeface="Times New Roman" panose="02020603050405020304" pitchFamily="18" charset="0"/>
            </a:endParaRPr>
          </a:p>
          <a:p>
            <a:pPr algn="l"/>
            <a:endParaRPr lang="en-US" b="0" i="0" dirty="0">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3" name="Picture 12" descr="Diagram&#10;&#10;Description automatically generated">
            <a:extLst>
              <a:ext uri="{FF2B5EF4-FFF2-40B4-BE49-F238E27FC236}">
                <a16:creationId xmlns:a16="http://schemas.microsoft.com/office/drawing/2014/main" id="{0F38F67D-29A2-9A31-8BB7-8AFB30AB97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133" y="4886974"/>
            <a:ext cx="4391604" cy="1454832"/>
          </a:xfrm>
          <a:prstGeom prst="rect">
            <a:avLst/>
          </a:prstGeom>
        </p:spPr>
      </p:pic>
    </p:spTree>
    <p:extLst>
      <p:ext uri="{BB962C8B-B14F-4D97-AF65-F5344CB8AC3E}">
        <p14:creationId xmlns:p14="http://schemas.microsoft.com/office/powerpoint/2010/main" val="2012084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9B5770-80C7-44D0-C4C3-840F7A75D35B}"/>
              </a:ext>
            </a:extLst>
          </p:cNvPr>
          <p:cNvSpPr>
            <a:spLocks noGrp="1"/>
          </p:cNvSpPr>
          <p:nvPr>
            <p:ph idx="1"/>
          </p:nvPr>
        </p:nvSpPr>
        <p:spPr/>
        <p:txBody>
          <a:bodyPr>
            <a:normAutofit/>
          </a:bodyPr>
          <a:lstStyle/>
          <a:p>
            <a:r>
              <a:rPr lang="en-US" sz="2000" b="0" i="0" dirty="0">
                <a:effectLst/>
                <a:latin typeface="Times New Roman" panose="02020603050405020304" pitchFamily="18" charset="0"/>
                <a:cs typeface="Times New Roman" panose="02020603050405020304" pitchFamily="18" charset="0"/>
              </a:rPr>
              <a:t>The positions of the brushes of the DC generator are so that the change over of the segments a and b from one brush to another takes place when the plane of the rotating coil is at a right </a:t>
            </a:r>
            <a:r>
              <a:rPr lang="en-US" sz="2000" dirty="0">
                <a:effectLst/>
                <a:latin typeface="Times New Roman" panose="02020603050405020304" pitchFamily="18" charset="0"/>
                <a:cs typeface="Times New Roman" panose="02020603050405020304" pitchFamily="18" charset="0"/>
              </a:rPr>
              <a:t>angle to the plane of the lines of force.</a:t>
            </a:r>
          </a:p>
          <a:p>
            <a:r>
              <a:rPr lang="en-US" sz="2000" dirty="0">
                <a:effectLst/>
                <a:latin typeface="Times New Roman" panose="02020603050405020304" pitchFamily="18" charset="0"/>
                <a:cs typeface="Times New Roman" panose="02020603050405020304" pitchFamily="18" charset="0"/>
              </a:rPr>
              <a:t> It is to become in that position, the induced EMF in the coil is zero.</a:t>
            </a:r>
          </a:p>
          <a:p>
            <a:pPr marL="0" indent="0">
              <a:buNone/>
            </a:pPr>
            <a:br>
              <a:rPr lang="en-US" sz="2000" b="0" i="0" dirty="0">
                <a:effectLst/>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01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4C05-9543-E235-8D8B-EB3AE3D0DA3C}"/>
              </a:ext>
            </a:extLst>
          </p:cNvPr>
          <p:cNvSpPr>
            <a:spLocks noGrp="1"/>
          </p:cNvSpPr>
          <p:nvPr>
            <p:ph type="title"/>
          </p:nvPr>
        </p:nvSpPr>
        <p:spPr>
          <a:xfrm>
            <a:off x="838200" y="365126"/>
            <a:ext cx="10515600" cy="893404"/>
          </a:xfrm>
        </p:spPr>
        <p:txBody>
          <a:bodyPr>
            <a:normAutofit fontScale="90000"/>
          </a:bodyPr>
          <a:lstStyle/>
          <a:p>
            <a:br>
              <a:rPr lang="en-US" sz="4400" b="0" i="0" dirty="0">
                <a:solidFill>
                  <a:srgbClr val="000000"/>
                </a:solidFill>
                <a:effectLst/>
                <a:latin typeface="Times New Roman" panose="02020603050405020304" pitchFamily="18" charset="0"/>
                <a:cs typeface="Times New Roman" panose="02020603050405020304" pitchFamily="18" charset="0"/>
              </a:rPr>
            </a:br>
            <a:r>
              <a:rPr lang="en-US" sz="4400" b="0" i="0" dirty="0">
                <a:solidFill>
                  <a:srgbClr val="000000"/>
                </a:solidFill>
                <a:effectLst/>
                <a:latin typeface="Times New Roman" panose="02020603050405020304" pitchFamily="18" charset="0"/>
                <a:cs typeface="Times New Roman" panose="02020603050405020304" pitchFamily="18" charset="0"/>
              </a:rPr>
              <a:t>Working of a DC Generator</a:t>
            </a:r>
            <a:br>
              <a:rPr lang="en-US" sz="4400" b="0" i="0" dirty="0">
                <a:solidFill>
                  <a:srgbClr val="000000"/>
                </a:solidFill>
                <a:effectLst/>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9914791-094C-4062-09B8-673F431A041B}"/>
              </a:ext>
            </a:extLst>
          </p:cNvPr>
          <p:cNvSpPr>
            <a:spLocks noGrp="1"/>
          </p:cNvSpPr>
          <p:nvPr>
            <p:ph idx="1"/>
          </p:nvPr>
        </p:nvSpPr>
        <p:spPr>
          <a:xfrm>
            <a:off x="838200" y="1316186"/>
            <a:ext cx="10515600" cy="5176688"/>
          </a:xfrm>
        </p:spPr>
        <p:txBody>
          <a:bodyPr>
            <a:normAutofit/>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Consider a single loop DC generator (as shown in the figure), in this a single turn loop ‘ABCD’ is rotating clockwise in a uniform magnetic field with a constant speed. </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When the loop rotates, the magnetic flux linking the coil sides ‘AB’ and ‘CD’ changes continuously. </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This change in flux linkage induces an EMF in coil sides and the induced EMF in one coil side adds the induced EMF in the other.</a:t>
            </a:r>
          </a:p>
          <a:p>
            <a:endParaRPr lang="en-IN" sz="2000" dirty="0">
              <a:latin typeface="Times New Roman" panose="02020603050405020304" pitchFamily="18" charset="0"/>
              <a:cs typeface="Times New Roman" panose="02020603050405020304" pitchFamily="18" charset="0"/>
            </a:endParaRPr>
          </a:p>
        </p:txBody>
      </p:sp>
      <p:pic>
        <p:nvPicPr>
          <p:cNvPr id="5" name="Picture 4" descr="Shape&#10;&#10;Description automatically generated with medium confidence">
            <a:extLst>
              <a:ext uri="{FF2B5EF4-FFF2-40B4-BE49-F238E27FC236}">
                <a16:creationId xmlns:a16="http://schemas.microsoft.com/office/drawing/2014/main" id="{E301DB24-1165-1957-142C-251265F00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046" y="3904530"/>
            <a:ext cx="6666667" cy="2380952"/>
          </a:xfrm>
          <a:prstGeom prst="rect">
            <a:avLst/>
          </a:prstGeom>
        </p:spPr>
      </p:pic>
    </p:spTree>
    <p:extLst>
      <p:ext uri="{BB962C8B-B14F-4D97-AF65-F5344CB8AC3E}">
        <p14:creationId xmlns:p14="http://schemas.microsoft.com/office/powerpoint/2010/main" val="294492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813260-7DFF-A2A5-33D9-511191FFFF6D}"/>
              </a:ext>
            </a:extLst>
          </p:cNvPr>
          <p:cNvSpPr>
            <a:spLocks noGrp="1"/>
          </p:cNvSpPr>
          <p:nvPr>
            <p:ph idx="1"/>
          </p:nvPr>
        </p:nvSpPr>
        <p:spPr>
          <a:xfrm>
            <a:off x="838200" y="373626"/>
            <a:ext cx="10515600" cy="5803337"/>
          </a:xfrm>
        </p:spPr>
        <p:txBody>
          <a:bodyPr>
            <a:normAutofit/>
          </a:bodyPr>
          <a:lstStyle/>
          <a:p>
            <a:pPr algn="just"/>
            <a:r>
              <a:rPr lang="en-US" sz="2000" b="0" i="0" dirty="0">
                <a:solidFill>
                  <a:srgbClr val="000000"/>
                </a:solidFill>
                <a:effectLst/>
                <a:latin typeface="Times New Roman" panose="02020603050405020304" pitchFamily="18" charset="0"/>
                <a:cs typeface="Times New Roman" panose="02020603050405020304" pitchFamily="18" charset="0"/>
              </a:rPr>
              <a:t>The EMF induced in a DC generator can be explained as follows</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When the loop is in position-1, the generated EMF is zero because, the movement of coil sides is parallel to the magnetic flux.</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When the loop is in position-2, the coil sides are moving at an angle to the magnetic flux and hence, a small EMF is generated.</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When the loop is in position-3, the coil sides are moving at right angle to the magnetic flux, therefore the generated EMF is maximum.</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When the loop is in position-4, the coil sides are cutting the magnetic flux at an angle, thus a reduced EMF is generated in the coil sides.</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When the loop is in position-5, no flux linkage with the coil side and are moving parallel to the magnetic flux. Therefore, no EMF is generated in the coil.</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At the position-6, the coil sides move under a pole of opposite polarity and hence the polarity of generated EMF is reversed. The maximum EMF will generate in this direction at position-7 and zero when at position-1. This cycle repeats with revolution of the coil.</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0960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D227AC-BAB7-B42E-2AE8-F4DF031F328C}"/>
              </a:ext>
            </a:extLst>
          </p:cNvPr>
          <p:cNvSpPr>
            <a:spLocks noGrp="1"/>
          </p:cNvSpPr>
          <p:nvPr>
            <p:ph idx="1"/>
          </p:nvPr>
        </p:nvSpPr>
        <p:spPr/>
        <p:txBody>
          <a:bodyPr>
            <a:norm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It is clear that the generated EMF in the loop is alternating one.</a:t>
            </a:r>
          </a:p>
          <a:p>
            <a:r>
              <a:rPr lang="en-US" sz="2000" b="0" i="0" dirty="0">
                <a:solidFill>
                  <a:srgbClr val="000000"/>
                </a:solidFill>
                <a:effectLst/>
                <a:latin typeface="Times New Roman" panose="02020603050405020304" pitchFamily="18" charset="0"/>
                <a:cs typeface="Times New Roman" panose="02020603050405020304" pitchFamily="18" charset="0"/>
              </a:rPr>
              <a:t> It is because any coil side (say AB) has EMF in one direction when under the influence of N-pole and in the other direction when under the influence of S-pole. </a:t>
            </a:r>
          </a:p>
          <a:p>
            <a:r>
              <a:rPr lang="en-US" sz="2000" b="0" i="0" dirty="0">
                <a:solidFill>
                  <a:srgbClr val="000000"/>
                </a:solidFill>
                <a:effectLst/>
                <a:latin typeface="Times New Roman" panose="02020603050405020304" pitchFamily="18" charset="0"/>
                <a:cs typeface="Times New Roman" panose="02020603050405020304" pitchFamily="18" charset="0"/>
              </a:rPr>
              <a:t>Hence, when a load is connected across the terminals of the generator, an alternating current will flow through it.</a:t>
            </a:r>
          </a:p>
          <a:p>
            <a:r>
              <a:rPr lang="en-US" sz="2000" b="0" i="0" dirty="0">
                <a:solidFill>
                  <a:srgbClr val="000000"/>
                </a:solidFill>
                <a:effectLst/>
                <a:latin typeface="Times New Roman" panose="02020603050405020304" pitchFamily="18" charset="0"/>
                <a:cs typeface="Times New Roman" panose="02020603050405020304" pitchFamily="18" charset="0"/>
              </a:rPr>
              <a:t> Now, by using a commutator, this alternating emf generated in the loop can be converted into direct voltage.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4096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0176-9CCB-24BC-6EA7-EC2AD0A7970C}"/>
              </a:ext>
            </a:extLst>
          </p:cNvPr>
          <p:cNvSpPr>
            <a:spLocks noGrp="1"/>
          </p:cNvSpPr>
          <p:nvPr>
            <p:ph type="title"/>
          </p:nvPr>
        </p:nvSpPr>
        <p:spPr/>
        <p:txBody>
          <a:bodyPr>
            <a:noAutofit/>
          </a:bodyPr>
          <a:lstStyle/>
          <a:p>
            <a:br>
              <a:rPr lang="en-US" sz="3600" b="0" i="0" dirty="0">
                <a:solidFill>
                  <a:srgbClr val="2D2D2D"/>
                </a:solidFill>
                <a:effectLst/>
                <a:latin typeface="Times New Roman" panose="02020603050405020304" pitchFamily="18" charset="0"/>
                <a:cs typeface="Times New Roman" panose="02020603050405020304" pitchFamily="18" charset="0"/>
              </a:rPr>
            </a:br>
            <a:r>
              <a:rPr lang="en-US" sz="3600" b="0" i="0" dirty="0">
                <a:solidFill>
                  <a:srgbClr val="2D2D2D"/>
                </a:solidFill>
                <a:effectLst/>
                <a:latin typeface="Times New Roman" panose="02020603050405020304" pitchFamily="18" charset="0"/>
                <a:cs typeface="Times New Roman" panose="02020603050405020304" pitchFamily="18" charset="0"/>
              </a:rPr>
              <a:t>Induced EMF | Statically and Dynamically Induced EMF</a:t>
            </a:r>
            <a:br>
              <a:rPr lang="en-US" sz="3600" b="0" i="0" dirty="0">
                <a:solidFill>
                  <a:srgbClr val="2D2D2D"/>
                </a:solidFill>
                <a:effectLst/>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585114-E23C-AB0E-DC36-A6346B7C7487}"/>
              </a:ext>
            </a:extLst>
          </p:cNvPr>
          <p:cNvSpPr>
            <a:spLocks noGrp="1"/>
          </p:cNvSpPr>
          <p:nvPr>
            <p:ph idx="1"/>
          </p:nvPr>
        </p:nvSpPr>
        <p:spPr>
          <a:xfrm>
            <a:off x="838200" y="1825625"/>
            <a:ext cx="10515600" cy="4667250"/>
          </a:xfrm>
        </p:spPr>
        <p:txBody>
          <a:bodyPr>
            <a:normAutofit/>
          </a:bodyPr>
          <a:lstStyle/>
          <a:p>
            <a:r>
              <a:rPr lang="en-US" sz="2000" b="0" i="0" dirty="0">
                <a:solidFill>
                  <a:srgbClr val="2D2D2D"/>
                </a:solidFill>
                <a:effectLst/>
                <a:latin typeface="Times New Roman" panose="02020603050405020304" pitchFamily="18" charset="0"/>
                <a:cs typeface="Times New Roman" panose="02020603050405020304" pitchFamily="18" charset="0"/>
              </a:rPr>
              <a:t>Induced </a:t>
            </a:r>
            <a:r>
              <a:rPr lang="en-US" sz="2000" b="0" i="0" dirty="0" err="1">
                <a:solidFill>
                  <a:srgbClr val="2D2D2D"/>
                </a:solidFill>
                <a:effectLst/>
                <a:latin typeface="Times New Roman" panose="02020603050405020304" pitchFamily="18" charset="0"/>
                <a:cs typeface="Times New Roman" panose="02020603050405020304" pitchFamily="18" charset="0"/>
              </a:rPr>
              <a:t>e.m.f</a:t>
            </a:r>
            <a:r>
              <a:rPr lang="en-US" sz="2000" b="0" i="0" dirty="0">
                <a:solidFill>
                  <a:srgbClr val="2D2D2D"/>
                </a:solidFill>
                <a:effectLst/>
                <a:latin typeface="Times New Roman" panose="02020603050405020304" pitchFamily="18" charset="0"/>
                <a:cs typeface="Times New Roman" panose="02020603050405020304" pitchFamily="18" charset="0"/>
              </a:rPr>
              <a:t> can be either dynamically induced emf or statically induced emf. in this first case, usually the field is stationary and conductors cut across it (as in </a:t>
            </a:r>
            <a:r>
              <a:rPr lang="en-US" sz="2000" b="0" i="0" dirty="0" err="1">
                <a:solidFill>
                  <a:srgbClr val="2D2D2D"/>
                </a:solidFill>
                <a:effectLst/>
                <a:latin typeface="Times New Roman" panose="02020603050405020304" pitchFamily="18" charset="0"/>
                <a:cs typeface="Times New Roman" panose="02020603050405020304" pitchFamily="18" charset="0"/>
              </a:rPr>
              <a:t>d.c.</a:t>
            </a:r>
            <a:r>
              <a:rPr lang="en-US" sz="2000" b="0" i="0" dirty="0">
                <a:solidFill>
                  <a:srgbClr val="2D2D2D"/>
                </a:solidFill>
                <a:effectLst/>
                <a:latin typeface="Times New Roman" panose="02020603050405020304" pitchFamily="18" charset="0"/>
                <a:cs typeface="Times New Roman" panose="02020603050405020304" pitchFamily="18" charset="0"/>
              </a:rPr>
              <a:t> generator). </a:t>
            </a:r>
          </a:p>
          <a:p>
            <a:r>
              <a:rPr lang="en-US" sz="2000" b="0" i="0" dirty="0">
                <a:solidFill>
                  <a:srgbClr val="2D2D2D"/>
                </a:solidFill>
                <a:effectLst/>
                <a:latin typeface="Times New Roman" panose="02020603050405020304" pitchFamily="18" charset="0"/>
                <a:cs typeface="Times New Roman" panose="02020603050405020304" pitchFamily="18" charset="0"/>
              </a:rPr>
              <a:t>But in the second case, usually the conductor or the coil remains stationary and flux linked with it is changed by simply increasing or decreasing the current producing this flux (as in transformers).</a:t>
            </a:r>
          </a:p>
          <a:p>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7985984-6CE8-1FA0-7754-FA58C6A7AF09}"/>
              </a:ext>
            </a:extLst>
          </p:cNvPr>
          <p:cNvPicPr>
            <a:picLocks noChangeAspect="1"/>
          </p:cNvPicPr>
          <p:nvPr/>
        </p:nvPicPr>
        <p:blipFill>
          <a:blip r:embed="rId2"/>
          <a:stretch>
            <a:fillRect/>
          </a:stretch>
        </p:blipFill>
        <p:spPr>
          <a:xfrm>
            <a:off x="2233071" y="3566651"/>
            <a:ext cx="7529212" cy="2842506"/>
          </a:xfrm>
          <a:prstGeom prst="rect">
            <a:avLst/>
          </a:prstGeom>
        </p:spPr>
      </p:pic>
    </p:spTree>
    <p:extLst>
      <p:ext uri="{BB962C8B-B14F-4D97-AF65-F5344CB8AC3E}">
        <p14:creationId xmlns:p14="http://schemas.microsoft.com/office/powerpoint/2010/main" val="6180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0E74-5F6C-346A-5F24-DDC1BF7DE574}"/>
              </a:ext>
            </a:extLst>
          </p:cNvPr>
          <p:cNvSpPr>
            <a:spLocks noGrp="1"/>
          </p:cNvSpPr>
          <p:nvPr>
            <p:ph type="title"/>
          </p:nvPr>
        </p:nvSpPr>
        <p:spPr>
          <a:xfrm>
            <a:off x="838200" y="365125"/>
            <a:ext cx="10515600" cy="1011391"/>
          </a:xfrm>
        </p:spPr>
        <p:txBody>
          <a:bodyPr>
            <a:noAutofit/>
          </a:bodyPr>
          <a:lstStyle/>
          <a:p>
            <a:br>
              <a:rPr lang="en-US" sz="3600" b="1" i="0" dirty="0">
                <a:solidFill>
                  <a:srgbClr val="2C2F34"/>
                </a:solidFill>
                <a:effectLst/>
                <a:latin typeface="Times New Roman" panose="02020603050405020304" pitchFamily="18" charset="0"/>
                <a:cs typeface="Times New Roman" panose="02020603050405020304" pitchFamily="18" charset="0"/>
              </a:rPr>
            </a:br>
            <a:r>
              <a:rPr lang="en-US" sz="3600" b="1" i="0" dirty="0">
                <a:solidFill>
                  <a:srgbClr val="2C2F34"/>
                </a:solidFill>
                <a:effectLst/>
                <a:latin typeface="Times New Roman" panose="02020603050405020304" pitchFamily="18" charset="0"/>
                <a:cs typeface="Times New Roman" panose="02020603050405020304" pitchFamily="18" charset="0"/>
              </a:rPr>
              <a:t>What is a DC Machine?</a:t>
            </a:r>
            <a:br>
              <a:rPr lang="en-US" sz="3600" b="1" i="0" dirty="0">
                <a:solidFill>
                  <a:srgbClr val="2C2F34"/>
                </a:solidFill>
                <a:effectLst/>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8EFAB53-1624-4E73-D893-10C2191EE560}"/>
              </a:ext>
            </a:extLst>
          </p:cNvPr>
          <p:cNvSpPr>
            <a:spLocks noGrp="1"/>
          </p:cNvSpPr>
          <p:nvPr>
            <p:ph idx="1"/>
          </p:nvPr>
        </p:nvSpPr>
        <p:spPr>
          <a:xfrm>
            <a:off x="838200" y="1376516"/>
            <a:ext cx="10515600" cy="5211097"/>
          </a:xfrm>
        </p:spPr>
        <p:txBody>
          <a:bodyPr>
            <a:noAutofit/>
          </a:bodyPr>
          <a:lstStyle/>
          <a:p>
            <a:pPr algn="just"/>
            <a:r>
              <a:rPr lang="en-US" sz="1800" b="0" i="0" dirty="0">
                <a:solidFill>
                  <a:srgbClr val="2C2F34"/>
                </a:solidFill>
                <a:effectLst/>
                <a:latin typeface="Times New Roman" panose="02020603050405020304" pitchFamily="18" charset="0"/>
                <a:cs typeface="Times New Roman" panose="02020603050405020304" pitchFamily="18" charset="0"/>
              </a:rPr>
              <a:t>A DC machine is an electromechanical device that is used to convert electrical energy into mechanical energy or vice versa.</a:t>
            </a:r>
          </a:p>
          <a:p>
            <a:pPr algn="just"/>
            <a:r>
              <a:rPr lang="en-US" sz="1800" b="1" i="0" dirty="0">
                <a:solidFill>
                  <a:srgbClr val="2C2F34"/>
                </a:solidFill>
                <a:effectLst/>
                <a:latin typeface="Times New Roman" panose="02020603050405020304" pitchFamily="18" charset="0"/>
                <a:cs typeface="Times New Roman" panose="02020603050405020304" pitchFamily="18" charset="0"/>
              </a:rPr>
              <a:t>The DC machine used to convert electrical energy into mechanical energy, which is known as DC motor</a:t>
            </a:r>
            <a:r>
              <a:rPr lang="en-US" sz="1800" b="0" i="0" dirty="0">
                <a:solidFill>
                  <a:srgbClr val="2C2F34"/>
                </a:solidFill>
                <a:effectLst/>
                <a:latin typeface="Times New Roman" panose="02020603050405020304" pitchFamily="18" charset="0"/>
                <a:cs typeface="Times New Roman" panose="02020603050405020304" pitchFamily="18" charset="0"/>
              </a:rPr>
              <a:t> and </a:t>
            </a:r>
            <a:r>
              <a:rPr lang="en-US" sz="1800" b="1" i="0" dirty="0">
                <a:solidFill>
                  <a:srgbClr val="2C2F34"/>
                </a:solidFill>
                <a:effectLst/>
                <a:latin typeface="Times New Roman" panose="02020603050405020304" pitchFamily="18" charset="0"/>
                <a:cs typeface="Times New Roman" panose="02020603050405020304" pitchFamily="18" charset="0"/>
              </a:rPr>
              <a:t>the DC machine used to convert mechanical energy into electrical energy, which is known as DC generator</a:t>
            </a:r>
            <a:r>
              <a:rPr lang="en-US" sz="1800" b="0" i="0" dirty="0">
                <a:solidFill>
                  <a:srgbClr val="2C2F34"/>
                </a:solidFill>
                <a:effectLst/>
                <a:latin typeface="Times New Roman" panose="02020603050405020304" pitchFamily="18" charset="0"/>
                <a:cs typeface="Times New Roman" panose="02020603050405020304" pitchFamily="18" charset="0"/>
              </a:rPr>
              <a:t>. </a:t>
            </a:r>
          </a:p>
          <a:p>
            <a:pPr algn="just"/>
            <a:r>
              <a:rPr lang="en-US" sz="1800" b="0" i="0" dirty="0">
                <a:solidFill>
                  <a:srgbClr val="2C2F34"/>
                </a:solidFill>
                <a:effectLst/>
                <a:latin typeface="Times New Roman" panose="02020603050405020304" pitchFamily="18" charset="0"/>
                <a:cs typeface="Times New Roman" panose="02020603050405020304" pitchFamily="18" charset="0"/>
              </a:rPr>
              <a:t>The same machine can be used either as a motor or generator. The construction is same for DC motor and DC generator.</a:t>
            </a:r>
          </a:p>
          <a:p>
            <a:pPr algn="just" fontAlgn="base"/>
            <a:r>
              <a:rPr lang="en-US" sz="1800" b="0" i="0" dirty="0">
                <a:solidFill>
                  <a:srgbClr val="666666"/>
                </a:solidFill>
                <a:effectLst/>
                <a:latin typeface="Times New Roman" panose="02020603050405020304" pitchFamily="18" charset="0"/>
                <a:cs typeface="Times New Roman" panose="02020603050405020304" pitchFamily="18" charset="0"/>
              </a:rPr>
              <a:t>The DC machine can be classified into two types namely </a:t>
            </a:r>
            <a:r>
              <a:rPr lang="en-US" sz="1800" b="0" i="0" u="none" strike="noStrike" dirty="0">
                <a:solidFill>
                  <a:srgbClr val="E03800"/>
                </a:solidFill>
                <a:effectLst/>
                <a:latin typeface="Times New Roman" panose="02020603050405020304" pitchFamily="18" charset="0"/>
                <a:cs typeface="Times New Roman" panose="02020603050405020304" pitchFamily="18" charset="0"/>
                <a:hlinkClick r:id="rId2"/>
              </a:rPr>
              <a:t>DC motors</a:t>
            </a:r>
            <a:r>
              <a:rPr lang="en-US" sz="1800" b="0" i="0" dirty="0">
                <a:solidFill>
                  <a:srgbClr val="666666"/>
                </a:solidFill>
                <a:effectLst/>
                <a:latin typeface="Times New Roman" panose="02020603050405020304" pitchFamily="18" charset="0"/>
                <a:cs typeface="Times New Roman" panose="02020603050405020304" pitchFamily="18" charset="0"/>
              </a:rPr>
              <a:t> </a:t>
            </a:r>
            <a:r>
              <a:rPr lang="en-US" sz="1800" b="1" i="0" dirty="0">
                <a:solidFill>
                  <a:srgbClr val="666666"/>
                </a:solidFill>
                <a:effectLst/>
                <a:latin typeface="Times New Roman" panose="02020603050405020304" pitchFamily="18" charset="0"/>
                <a:cs typeface="Times New Roman" panose="02020603050405020304" pitchFamily="18" charset="0"/>
              </a:rPr>
              <a:t>as well as DC </a:t>
            </a:r>
            <a:r>
              <a:rPr lang="en-US" sz="1800" b="0" i="0" u="none" strike="noStrike" dirty="0">
                <a:solidFill>
                  <a:srgbClr val="E03800"/>
                </a:solidFill>
                <a:effectLst/>
                <a:latin typeface="Times New Roman" panose="02020603050405020304" pitchFamily="18" charset="0"/>
                <a:cs typeface="Times New Roman" panose="02020603050405020304" pitchFamily="18" charset="0"/>
                <a:hlinkClick r:id="rId3"/>
              </a:rPr>
              <a:t>generators</a:t>
            </a:r>
            <a:r>
              <a:rPr lang="en-US" sz="1800" b="0" i="0" dirty="0">
                <a:solidFill>
                  <a:srgbClr val="666666"/>
                </a:solidFill>
                <a:effectLst/>
                <a:latin typeface="Times New Roman" panose="02020603050405020304" pitchFamily="18" charset="0"/>
                <a:cs typeface="Times New Roman" panose="02020603050405020304" pitchFamily="18" charset="0"/>
              </a:rPr>
              <a:t>. </a:t>
            </a:r>
          </a:p>
          <a:p>
            <a:pPr algn="just" fontAlgn="base"/>
            <a:r>
              <a:rPr lang="en-US" sz="1800" b="0" i="0" dirty="0">
                <a:solidFill>
                  <a:srgbClr val="666666"/>
                </a:solidFill>
                <a:effectLst/>
                <a:latin typeface="Times New Roman" panose="02020603050405020304" pitchFamily="18" charset="0"/>
                <a:cs typeface="Times New Roman" panose="02020603050405020304" pitchFamily="18" charset="0"/>
              </a:rPr>
              <a:t>Most of the DC machines are equivalent to AC machines because they include AC currents as well as AC voltages in them.</a:t>
            </a:r>
          </a:p>
          <a:p>
            <a:pPr algn="just" fontAlgn="base"/>
            <a:r>
              <a:rPr lang="en-US" sz="1800" b="0" i="0" dirty="0">
                <a:solidFill>
                  <a:srgbClr val="666666"/>
                </a:solidFill>
                <a:effectLst/>
                <a:latin typeface="Times New Roman" panose="02020603050405020304" pitchFamily="18" charset="0"/>
                <a:cs typeface="Times New Roman" panose="02020603050405020304" pitchFamily="18" charset="0"/>
              </a:rPr>
              <a:t> The output of the DC machine is DC output because they convert AC voltage to DC voltage. The conversion of this mechanism is known as the commutator, thus these machines are also named as commutating machines.</a:t>
            </a:r>
          </a:p>
          <a:p>
            <a:pPr algn="just" fontAlgn="base"/>
            <a:r>
              <a:rPr lang="en-US" sz="1800" b="0" i="0" dirty="0">
                <a:solidFill>
                  <a:srgbClr val="666666"/>
                </a:solidFill>
                <a:effectLst/>
                <a:latin typeface="Times New Roman" panose="02020603050405020304" pitchFamily="18" charset="0"/>
                <a:cs typeface="Times New Roman" panose="02020603050405020304" pitchFamily="18" charset="0"/>
              </a:rPr>
              <a:t> DC machine is most frequently used for a motor. </a:t>
            </a:r>
          </a:p>
          <a:p>
            <a:pPr algn="just" fontAlgn="base"/>
            <a:r>
              <a:rPr lang="en-US" sz="1800" b="0" i="0" dirty="0">
                <a:solidFill>
                  <a:srgbClr val="666666"/>
                </a:solidFill>
                <a:effectLst/>
                <a:latin typeface="Times New Roman" panose="02020603050405020304" pitchFamily="18" charset="0"/>
                <a:cs typeface="Times New Roman" panose="02020603050405020304" pitchFamily="18" charset="0"/>
              </a:rPr>
              <a:t>The main benefits of this machine include torque regulation as well as easy speed. </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861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D3E14C2-ECA0-E3CE-CF83-C6CF53C688FF}"/>
              </a:ext>
            </a:extLst>
          </p:cNvPr>
          <p:cNvPicPr>
            <a:picLocks noGrp="1" noChangeAspect="1"/>
          </p:cNvPicPr>
          <p:nvPr>
            <p:ph idx="1"/>
          </p:nvPr>
        </p:nvPicPr>
        <p:blipFill>
          <a:blip r:embed="rId2"/>
          <a:stretch>
            <a:fillRect/>
          </a:stretch>
        </p:blipFill>
        <p:spPr>
          <a:xfrm>
            <a:off x="1337187" y="648929"/>
            <a:ext cx="9217068" cy="4887669"/>
          </a:xfrm>
        </p:spPr>
      </p:pic>
    </p:spTree>
    <p:extLst>
      <p:ext uri="{BB962C8B-B14F-4D97-AF65-F5344CB8AC3E}">
        <p14:creationId xmlns:p14="http://schemas.microsoft.com/office/powerpoint/2010/main" val="3093421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73D6575-E56E-7006-D372-17240A05EBC0}"/>
              </a:ext>
            </a:extLst>
          </p:cNvPr>
          <p:cNvPicPr>
            <a:picLocks noGrp="1" noChangeAspect="1"/>
          </p:cNvPicPr>
          <p:nvPr>
            <p:ph idx="1"/>
          </p:nvPr>
        </p:nvPicPr>
        <p:blipFill>
          <a:blip r:embed="rId2"/>
          <a:stretch>
            <a:fillRect/>
          </a:stretch>
        </p:blipFill>
        <p:spPr>
          <a:xfrm>
            <a:off x="2930013" y="447490"/>
            <a:ext cx="5978013" cy="6155965"/>
          </a:xfrm>
        </p:spPr>
      </p:pic>
    </p:spTree>
    <p:extLst>
      <p:ext uri="{BB962C8B-B14F-4D97-AF65-F5344CB8AC3E}">
        <p14:creationId xmlns:p14="http://schemas.microsoft.com/office/powerpoint/2010/main" val="3794747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2BB297-7038-6B03-61B5-087C820DA347}"/>
              </a:ext>
            </a:extLst>
          </p:cNvPr>
          <p:cNvPicPr>
            <a:picLocks noGrp="1" noChangeAspect="1"/>
          </p:cNvPicPr>
          <p:nvPr>
            <p:ph idx="1"/>
          </p:nvPr>
        </p:nvPicPr>
        <p:blipFill>
          <a:blip r:embed="rId2"/>
          <a:stretch>
            <a:fillRect/>
          </a:stretch>
        </p:blipFill>
        <p:spPr>
          <a:xfrm>
            <a:off x="913364" y="803868"/>
            <a:ext cx="9618183" cy="5315578"/>
          </a:xfrm>
        </p:spPr>
      </p:pic>
    </p:spTree>
    <p:extLst>
      <p:ext uri="{BB962C8B-B14F-4D97-AF65-F5344CB8AC3E}">
        <p14:creationId xmlns:p14="http://schemas.microsoft.com/office/powerpoint/2010/main" val="196297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BDB5CD-2C0F-8405-5F2F-B1D05E7FB4BD}"/>
              </a:ext>
            </a:extLst>
          </p:cNvPr>
          <p:cNvPicPr>
            <a:picLocks noGrp="1" noChangeAspect="1"/>
          </p:cNvPicPr>
          <p:nvPr>
            <p:ph idx="1"/>
          </p:nvPr>
        </p:nvPicPr>
        <p:blipFill>
          <a:blip r:embed="rId2"/>
          <a:stretch>
            <a:fillRect/>
          </a:stretch>
        </p:blipFill>
        <p:spPr>
          <a:xfrm>
            <a:off x="4760063" y="780596"/>
            <a:ext cx="2671874" cy="4351338"/>
          </a:xfrm>
        </p:spPr>
      </p:pic>
    </p:spTree>
    <p:extLst>
      <p:ext uri="{BB962C8B-B14F-4D97-AF65-F5344CB8AC3E}">
        <p14:creationId xmlns:p14="http://schemas.microsoft.com/office/powerpoint/2010/main" val="2433810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0F494F-72F0-6436-9412-CEEF88A6CA10}"/>
              </a:ext>
            </a:extLst>
          </p:cNvPr>
          <p:cNvPicPr>
            <a:picLocks noGrp="1" noChangeAspect="1"/>
          </p:cNvPicPr>
          <p:nvPr>
            <p:ph idx="1"/>
          </p:nvPr>
        </p:nvPicPr>
        <p:blipFill>
          <a:blip r:embed="rId2"/>
          <a:stretch>
            <a:fillRect/>
          </a:stretch>
        </p:blipFill>
        <p:spPr>
          <a:xfrm>
            <a:off x="2048470" y="645616"/>
            <a:ext cx="8481878" cy="1832113"/>
          </a:xfrm>
        </p:spPr>
      </p:pic>
      <p:pic>
        <p:nvPicPr>
          <p:cNvPr id="7" name="Picture 6">
            <a:extLst>
              <a:ext uri="{FF2B5EF4-FFF2-40B4-BE49-F238E27FC236}">
                <a16:creationId xmlns:a16="http://schemas.microsoft.com/office/drawing/2014/main" id="{11DB86CC-696B-7968-4293-6A09DF620E11}"/>
              </a:ext>
            </a:extLst>
          </p:cNvPr>
          <p:cNvPicPr>
            <a:picLocks noChangeAspect="1"/>
          </p:cNvPicPr>
          <p:nvPr/>
        </p:nvPicPr>
        <p:blipFill>
          <a:blip r:embed="rId3"/>
          <a:stretch>
            <a:fillRect/>
          </a:stretch>
        </p:blipFill>
        <p:spPr>
          <a:xfrm>
            <a:off x="7991005" y="1162136"/>
            <a:ext cx="3195483" cy="3423081"/>
          </a:xfrm>
          <a:prstGeom prst="rect">
            <a:avLst/>
          </a:prstGeom>
        </p:spPr>
      </p:pic>
      <p:pic>
        <p:nvPicPr>
          <p:cNvPr id="9" name="Picture 8">
            <a:extLst>
              <a:ext uri="{FF2B5EF4-FFF2-40B4-BE49-F238E27FC236}">
                <a16:creationId xmlns:a16="http://schemas.microsoft.com/office/drawing/2014/main" id="{30334091-B27D-72E1-D523-A9A12E692183}"/>
              </a:ext>
            </a:extLst>
          </p:cNvPr>
          <p:cNvPicPr>
            <a:picLocks noChangeAspect="1"/>
          </p:cNvPicPr>
          <p:nvPr/>
        </p:nvPicPr>
        <p:blipFill>
          <a:blip r:embed="rId4"/>
          <a:stretch>
            <a:fillRect/>
          </a:stretch>
        </p:blipFill>
        <p:spPr>
          <a:xfrm>
            <a:off x="2603253" y="4585217"/>
            <a:ext cx="7111018" cy="937391"/>
          </a:xfrm>
          <a:prstGeom prst="rect">
            <a:avLst/>
          </a:prstGeom>
        </p:spPr>
      </p:pic>
    </p:spTree>
    <p:extLst>
      <p:ext uri="{BB962C8B-B14F-4D97-AF65-F5344CB8AC3E}">
        <p14:creationId xmlns:p14="http://schemas.microsoft.com/office/powerpoint/2010/main" val="705596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D786A1-601A-00A7-55B8-9EB877F857D9}"/>
              </a:ext>
            </a:extLst>
          </p:cNvPr>
          <p:cNvPicPr>
            <a:picLocks noGrp="1" noChangeAspect="1"/>
          </p:cNvPicPr>
          <p:nvPr>
            <p:ph idx="1"/>
          </p:nvPr>
        </p:nvPicPr>
        <p:blipFill>
          <a:blip r:embed="rId2"/>
          <a:stretch>
            <a:fillRect/>
          </a:stretch>
        </p:blipFill>
        <p:spPr>
          <a:xfrm>
            <a:off x="4282338" y="567205"/>
            <a:ext cx="4119460" cy="3473092"/>
          </a:xfrm>
        </p:spPr>
      </p:pic>
      <p:pic>
        <p:nvPicPr>
          <p:cNvPr id="7" name="Picture 6">
            <a:extLst>
              <a:ext uri="{FF2B5EF4-FFF2-40B4-BE49-F238E27FC236}">
                <a16:creationId xmlns:a16="http://schemas.microsoft.com/office/drawing/2014/main" id="{9B1D2733-2D67-C48A-E1A4-191F95FD8909}"/>
              </a:ext>
            </a:extLst>
          </p:cNvPr>
          <p:cNvPicPr>
            <a:picLocks noChangeAspect="1"/>
          </p:cNvPicPr>
          <p:nvPr/>
        </p:nvPicPr>
        <p:blipFill>
          <a:blip r:embed="rId3"/>
          <a:stretch>
            <a:fillRect/>
          </a:stretch>
        </p:blipFill>
        <p:spPr>
          <a:xfrm>
            <a:off x="685860" y="4554249"/>
            <a:ext cx="10820280" cy="1360634"/>
          </a:xfrm>
          <a:prstGeom prst="rect">
            <a:avLst/>
          </a:prstGeom>
        </p:spPr>
      </p:pic>
    </p:spTree>
    <p:extLst>
      <p:ext uri="{BB962C8B-B14F-4D97-AF65-F5344CB8AC3E}">
        <p14:creationId xmlns:p14="http://schemas.microsoft.com/office/powerpoint/2010/main" val="3267614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0A79B-98DE-040C-DD16-9EF60C703AD1}"/>
              </a:ext>
            </a:extLst>
          </p:cNvPr>
          <p:cNvSpPr>
            <a:spLocks noGrp="1"/>
          </p:cNvSpPr>
          <p:nvPr>
            <p:ph type="title"/>
          </p:nvPr>
        </p:nvSpPr>
        <p:spPr>
          <a:xfrm>
            <a:off x="838200" y="365126"/>
            <a:ext cx="10515600" cy="785814"/>
          </a:xfrm>
        </p:spPr>
        <p:txBody>
          <a:bodyPr>
            <a:normAutofit fontScale="90000"/>
          </a:bodyPr>
          <a:lstStyle/>
          <a:p>
            <a:br>
              <a:rPr lang="en-US" sz="4400" b="1" i="0" dirty="0">
                <a:solidFill>
                  <a:srgbClr val="2C2F34"/>
                </a:solidFill>
                <a:effectLst/>
                <a:latin typeface="arial" panose="020B0604020202020204" pitchFamily="34" charset="0"/>
              </a:rPr>
            </a:br>
            <a:r>
              <a:rPr lang="en-US" sz="4400" b="1" i="0" dirty="0">
                <a:solidFill>
                  <a:srgbClr val="2C2F34"/>
                </a:solidFill>
                <a:effectLst/>
                <a:latin typeface="arial" panose="020B0604020202020204" pitchFamily="34" charset="0"/>
              </a:rPr>
              <a:t>Construction of DC Machine</a:t>
            </a:r>
            <a:br>
              <a:rPr lang="en-US" b="1" i="0" dirty="0">
                <a:solidFill>
                  <a:srgbClr val="2C2F34"/>
                </a:solidFill>
                <a:effectLst/>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F57E4FD7-F65D-E3B0-C839-3017D5D72B6D}"/>
              </a:ext>
            </a:extLst>
          </p:cNvPr>
          <p:cNvSpPr>
            <a:spLocks noGrp="1"/>
          </p:cNvSpPr>
          <p:nvPr>
            <p:ph idx="1"/>
          </p:nvPr>
        </p:nvSpPr>
        <p:spPr>
          <a:xfrm>
            <a:off x="838200" y="1383172"/>
            <a:ext cx="10515600" cy="5109701"/>
          </a:xfrm>
        </p:spPr>
        <p:txBody>
          <a:bodyPr>
            <a:normAutofit/>
          </a:bodyPr>
          <a:lstStyle/>
          <a:p>
            <a:pPr algn="just"/>
            <a:r>
              <a:rPr lang="en-US" sz="2000" b="0" i="0" dirty="0">
                <a:solidFill>
                  <a:srgbClr val="2C2F34"/>
                </a:solidFill>
                <a:effectLst/>
                <a:latin typeface="Times New Roman" panose="02020603050405020304" pitchFamily="18" charset="0"/>
                <a:cs typeface="Times New Roman" panose="02020603050405020304" pitchFamily="18" charset="0"/>
              </a:rPr>
              <a:t>The DC machine consists of Yoke, Pole, and Pole shoe, Armature core, Field Winding, Armature Winding, Commutator, Brushes, shaft, and Bearings. </a:t>
            </a:r>
          </a:p>
          <a:p>
            <a:pPr algn="just"/>
            <a:endParaRPr lang="en-US" sz="2000" b="0" i="0" dirty="0">
              <a:solidFill>
                <a:srgbClr val="2C2F34"/>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8" name="Picture 7" descr="Diagram, schematic&#10;&#10;Description automatically generated">
            <a:extLst>
              <a:ext uri="{FF2B5EF4-FFF2-40B4-BE49-F238E27FC236}">
                <a16:creationId xmlns:a16="http://schemas.microsoft.com/office/drawing/2014/main" id="{676F3691-DC7F-5CA8-6846-B60C29DCC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104" y="2107842"/>
            <a:ext cx="5718458" cy="3852811"/>
          </a:xfrm>
          <a:prstGeom prst="rect">
            <a:avLst/>
          </a:prstGeom>
        </p:spPr>
      </p:pic>
    </p:spTree>
    <p:extLst>
      <p:ext uri="{BB962C8B-B14F-4D97-AF65-F5344CB8AC3E}">
        <p14:creationId xmlns:p14="http://schemas.microsoft.com/office/powerpoint/2010/main" val="2741132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617E9115-C6FA-B26B-ED55-E73C6A7C7C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1252" y="201313"/>
            <a:ext cx="7708490" cy="5828370"/>
          </a:xfrm>
          <a:prstGeom prst="rect">
            <a:avLst/>
          </a:prstGeom>
        </p:spPr>
      </p:pic>
    </p:spTree>
    <p:extLst>
      <p:ext uri="{BB962C8B-B14F-4D97-AF65-F5344CB8AC3E}">
        <p14:creationId xmlns:p14="http://schemas.microsoft.com/office/powerpoint/2010/main" val="115092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EF8610-540D-8FBE-C647-1FA594D5A531}"/>
              </a:ext>
            </a:extLst>
          </p:cNvPr>
          <p:cNvSpPr>
            <a:spLocks noGrp="1"/>
          </p:cNvSpPr>
          <p:nvPr>
            <p:ph idx="1"/>
          </p:nvPr>
        </p:nvSpPr>
        <p:spPr>
          <a:xfrm>
            <a:off x="838200" y="393290"/>
            <a:ext cx="10515600" cy="5783673"/>
          </a:xfrm>
        </p:spPr>
        <p:txBody>
          <a:bodyPr>
            <a:normAutofit/>
          </a:bodyPr>
          <a:lstStyle/>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Yoke or Frame</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yoke is also known as the frame. It covers the internal parts of the machine. The yoke is made up of low reluctance magnetic material like iron and silicon steel. Generally, the yoke is made up of iron because iron is cost-effective material than steel.</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yoke is used to provides mechanical protection to the machine. The second application of yoke is that it provides a low reluctance path to the flux. So, flux completes its path through the yoke.</a:t>
            </a:r>
          </a:p>
          <a:p>
            <a:pPr algn="just">
              <a:buFont typeface="Arial" panose="020B0604020202020204" pitchFamily="34" charset="0"/>
              <a:buChar char="•"/>
            </a:pPr>
            <a:endParaRPr lang="en-US" sz="2000" b="1" i="0" dirty="0">
              <a:solidFill>
                <a:srgbClr val="2C2F34"/>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Pole and Pole shoe</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field winding is placed on a pole. When current passes through the field winding, it will create an electric magnetic field and behaves as an electromagnet. The pole shoes expand flux in the entire machine.</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To reduce the eddy current losses, the pole and pole shoes are laminated. For a small machine, the pole is not necessary to laminate. It is made up of thin cast steel.</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pole is used to provide housing for the field winding and produce magnetic flux inside the machine. The pole shoes are used to provide support to the field winding and not to slip from the pole.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547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20EA8A-990E-7AE2-3B34-72A865FA433E}"/>
              </a:ext>
            </a:extLst>
          </p:cNvPr>
          <p:cNvSpPr>
            <a:spLocks noGrp="1"/>
          </p:cNvSpPr>
          <p:nvPr>
            <p:ph idx="1"/>
          </p:nvPr>
        </p:nvSpPr>
        <p:spPr>
          <a:xfrm>
            <a:off x="838200" y="294968"/>
            <a:ext cx="10515600" cy="5881995"/>
          </a:xfrm>
        </p:spPr>
        <p:txBody>
          <a:bodyPr>
            <a:normAutofit lnSpcReduction="10000"/>
          </a:bodyPr>
          <a:lstStyle/>
          <a:p>
            <a:pPr algn="l"/>
            <a:r>
              <a:rPr lang="en-US" sz="2000" b="0" i="0" dirty="0">
                <a:effectLst/>
                <a:latin typeface="Times New Roman" panose="02020603050405020304" pitchFamily="18" charset="0"/>
                <a:cs typeface="Times New Roman" panose="02020603050405020304" pitchFamily="18" charset="0"/>
              </a:rPr>
              <a:t>(OR)</a:t>
            </a:r>
          </a:p>
          <a:p>
            <a:pPr algn="l"/>
            <a:r>
              <a:rPr lang="en-US" sz="2000" b="0" i="0" dirty="0">
                <a:effectLst/>
                <a:latin typeface="Times New Roman" panose="02020603050405020304" pitchFamily="18" charset="0"/>
                <a:cs typeface="Times New Roman" panose="02020603050405020304" pitchFamily="18" charset="0"/>
              </a:rPr>
              <a:t>Yoke</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outer frame of a DC generator is a hollow cylinder made up of cast steel or rolled steel is known as yoke. The yoke serves following two purposes</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supports the field pole core and acts as a protecting cover to the machine.</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provides a path for the magnetic flux produced by the field winding.</a:t>
            </a:r>
          </a:p>
          <a:p>
            <a:r>
              <a:rPr lang="en-IN" sz="2000" b="0" i="0" dirty="0">
                <a:effectLst/>
                <a:latin typeface="Times New Roman" panose="02020603050405020304" pitchFamily="18" charset="0"/>
                <a:cs typeface="Times New Roman" panose="02020603050405020304" pitchFamily="18" charset="0"/>
              </a:rPr>
              <a:t>Magnetic Field System</a:t>
            </a: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magnetic field system of a DC generator is the stationary part of the machine. It produces the main magnetic flux in the generator. It consists of an even number of pole cores bolted to the yoke and field winding wound around the pole core. The field system of DC generator has salient poles i.e. the poles project inwards and each pole core has a pole shoe having a curved surface. The pole shoe serves two purposes</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provides support to the field coils.</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reduces the reluctance of magnetic circuit by increasing the cross-sectional area of it.</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The pole cores are made of thin laminations of sheet steel which are insulated from each other to reduce the eddy current loss. The field coils are connected in series with one another such that when the current flows through the coils, alternate north and south poles are produced in the direction of rotation.</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943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588E-6E77-FF5A-2BCC-C85A7B92C3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778686-AFB0-73C4-BE77-62CFCC9701E9}"/>
              </a:ext>
            </a:extLst>
          </p:cNvPr>
          <p:cNvSpPr>
            <a:spLocks noGrp="1"/>
          </p:cNvSpPr>
          <p:nvPr>
            <p:ph idx="1"/>
          </p:nvPr>
        </p:nvSpPr>
        <p:spPr/>
        <p:txBody>
          <a:bodyPr>
            <a:normAutofit/>
          </a:bodyPr>
          <a:lstStyle/>
          <a:p>
            <a:pPr algn="just" fontAlgn="base"/>
            <a:r>
              <a:rPr lang="en-US" sz="2000" b="0" i="0" dirty="0">
                <a:solidFill>
                  <a:srgbClr val="666666"/>
                </a:solidFill>
                <a:effectLst/>
                <a:latin typeface="Times New Roman" panose="02020603050405020304" pitchFamily="18" charset="0"/>
                <a:cs typeface="Times New Roman" panose="02020603050405020304" pitchFamily="18" charset="0"/>
              </a:rPr>
              <a:t>The </a:t>
            </a:r>
            <a:r>
              <a:rPr lang="en-US" sz="2000" b="1" i="0" dirty="0">
                <a:solidFill>
                  <a:srgbClr val="666666"/>
                </a:solidFill>
                <a:effectLst/>
                <a:latin typeface="Times New Roman" panose="02020603050405020304" pitchFamily="18" charset="0"/>
                <a:cs typeface="Times New Roman" panose="02020603050405020304" pitchFamily="18" charset="0"/>
              </a:rPr>
              <a:t>applications of the DC machine</a:t>
            </a:r>
            <a:r>
              <a:rPr lang="en-US" sz="2000" b="0" i="0" dirty="0">
                <a:solidFill>
                  <a:srgbClr val="666666"/>
                </a:solidFill>
                <a:effectLst/>
                <a:latin typeface="Times New Roman" panose="02020603050405020304" pitchFamily="18" charset="0"/>
                <a:cs typeface="Times New Roman" panose="02020603050405020304" pitchFamily="18" charset="0"/>
              </a:rPr>
              <a:t> is limited to trains, mills, and mines. For example, underground subway cars, as well as trolleys, may utilize DC motors. </a:t>
            </a:r>
          </a:p>
          <a:p>
            <a:pPr algn="just" fontAlgn="base"/>
            <a:r>
              <a:rPr lang="en-US" sz="2000" b="0" i="0" dirty="0">
                <a:solidFill>
                  <a:srgbClr val="666666"/>
                </a:solidFill>
                <a:effectLst/>
                <a:latin typeface="Times New Roman" panose="02020603050405020304" pitchFamily="18" charset="0"/>
                <a:cs typeface="Times New Roman" panose="02020603050405020304" pitchFamily="18" charset="0"/>
              </a:rPr>
              <a:t>In the past, automobiles were designed with DC dynamos for charging their batteries.</a:t>
            </a:r>
          </a:p>
          <a:p>
            <a:br>
              <a:rPr lang="en-US" sz="2000" b="0" i="0" dirty="0">
                <a:solidFill>
                  <a:srgbClr val="333333"/>
                </a:solidFill>
                <a:effectLst/>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1906405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433B68EA-8F66-067D-8F83-1A6535479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2275" y="643466"/>
            <a:ext cx="6267450" cy="5571067"/>
          </a:xfrm>
          <a:prstGeom prst="rect">
            <a:avLst/>
          </a:prstGeom>
        </p:spPr>
      </p:pic>
    </p:spTree>
    <p:extLst>
      <p:ext uri="{BB962C8B-B14F-4D97-AF65-F5344CB8AC3E}">
        <p14:creationId xmlns:p14="http://schemas.microsoft.com/office/powerpoint/2010/main" val="3000702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7656CF-8594-6CF9-C2C0-7B68B6AF89B4}"/>
              </a:ext>
            </a:extLst>
          </p:cNvPr>
          <p:cNvSpPr>
            <a:spLocks noGrp="1"/>
          </p:cNvSpPr>
          <p:nvPr>
            <p:ph idx="1"/>
          </p:nvPr>
        </p:nvSpPr>
        <p:spPr>
          <a:xfrm>
            <a:off x="838200" y="521110"/>
            <a:ext cx="10515600" cy="5655853"/>
          </a:xfrm>
        </p:spPr>
        <p:txBody>
          <a:bodyPr>
            <a:norm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2C2F34"/>
                </a:solidFill>
                <a:effectLst/>
                <a:latin typeface="Times New Roman" panose="02020603050405020304" pitchFamily="18" charset="0"/>
                <a:cs typeface="Times New Roman" panose="02020603050405020304" pitchFamily="18" charset="0"/>
              </a:rPr>
              <a:t>Field Winding</a:t>
            </a:r>
            <a:endParaRPr kumimoji="0" lang="en-US" altLang="en-US" sz="1800" b="0" i="0" u="none" strike="noStrike" cap="none" normalizeH="0" baseline="0" dirty="0">
              <a:ln>
                <a:noFill/>
              </a:ln>
              <a:solidFill>
                <a:srgbClr val="2C2F34"/>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C2F34"/>
                </a:solidFill>
                <a:effectLst/>
                <a:latin typeface="Times New Roman" panose="02020603050405020304" pitchFamily="18" charset="0"/>
                <a:cs typeface="Times New Roman" panose="02020603050405020304" pitchFamily="18" charset="0"/>
              </a:rPr>
              <a:t>It is winding wounded on the pole is known as the field winding. External DC source or the output of the machine is used to excite the field winding.</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C2F34"/>
                </a:solidFill>
                <a:effectLst/>
                <a:latin typeface="Times New Roman" panose="02020603050405020304" pitchFamily="18" charset="0"/>
                <a:cs typeface="Times New Roman" panose="02020603050405020304" pitchFamily="18" charset="0"/>
              </a:rPr>
              <a:t>It is made up of copper and aluminum. In most of the case, the winding is made up of copper but when the cost is a consideration, aluminum is used.</a:t>
            </a:r>
          </a:p>
          <a:p>
            <a:endParaRPr lang="en-US" sz="1800" b="0" i="0" dirty="0">
              <a:solidFill>
                <a:srgbClr val="2C2F34"/>
              </a:solidFill>
              <a:effectLst/>
              <a:latin typeface="Times New Roman" panose="02020603050405020304" pitchFamily="18" charset="0"/>
              <a:cs typeface="Times New Roman" panose="02020603050405020304" pitchFamily="18" charset="0"/>
            </a:endParaRPr>
          </a:p>
          <a:p>
            <a:r>
              <a:rPr lang="en-US" sz="1800" b="0" i="0" dirty="0">
                <a:solidFill>
                  <a:srgbClr val="2C2F34"/>
                </a:solidFill>
                <a:effectLst/>
                <a:latin typeface="Times New Roman" panose="02020603050405020304" pitchFamily="18" charset="0"/>
                <a:cs typeface="Times New Roman" panose="02020603050405020304" pitchFamily="18" charset="0"/>
              </a:rPr>
              <a:t>When DC current passes through the coil, it will generate the </a:t>
            </a:r>
            <a:r>
              <a:rPr lang="en-US" sz="1800" b="0" i="0" u="none" strike="noStrike" dirty="0">
                <a:solidFill>
                  <a:srgbClr val="0669FF"/>
                </a:solidFill>
                <a:effectLst/>
                <a:latin typeface="Times New Roman" panose="02020603050405020304" pitchFamily="18" charset="0"/>
                <a:cs typeface="Times New Roman" panose="02020603050405020304" pitchFamily="18" charset="0"/>
                <a:hlinkClick r:id="rId2"/>
              </a:rPr>
              <a:t>electromagnetic field (EMF)</a:t>
            </a:r>
            <a:r>
              <a:rPr lang="en-US" sz="1800" b="0" i="0" dirty="0">
                <a:solidFill>
                  <a:srgbClr val="2C2F34"/>
                </a:solidFill>
                <a:effectLst/>
                <a:latin typeface="Times New Roman" panose="02020603050405020304" pitchFamily="18" charset="0"/>
                <a:cs typeface="Times New Roman" panose="02020603050405020304" pitchFamily="18" charset="0"/>
              </a:rPr>
              <a:t>. And it will magnetize the pole and produce the magnetic flux. The flux produced by the pole is directly proportional to the field current. And flux is more enough to cross the air gap between armature and pole shoes.</a:t>
            </a:r>
          </a:p>
          <a:p>
            <a:pPr>
              <a:buFont typeface="Arial" panose="020B0604020202020204" pitchFamily="34" charset="0"/>
              <a:buChar char="•"/>
            </a:pPr>
            <a:r>
              <a:rPr lang="en-US" sz="1800" b="1" i="0" dirty="0">
                <a:solidFill>
                  <a:srgbClr val="2C2F34"/>
                </a:solidFill>
                <a:effectLst/>
                <a:latin typeface="Times New Roman" panose="02020603050405020304" pitchFamily="18" charset="0"/>
                <a:cs typeface="Times New Roman" panose="02020603050405020304" pitchFamily="18" charset="0"/>
              </a:rPr>
              <a:t>Armature Core</a:t>
            </a:r>
            <a:endParaRPr lang="en-US" sz="1800" b="0" i="0" dirty="0">
              <a:solidFill>
                <a:srgbClr val="2C2F34"/>
              </a:solidFill>
              <a:effectLst/>
              <a:latin typeface="Times New Roman" panose="02020603050405020304" pitchFamily="18" charset="0"/>
              <a:cs typeface="Times New Roman" panose="02020603050405020304" pitchFamily="18" charset="0"/>
            </a:endParaRPr>
          </a:p>
          <a:p>
            <a:r>
              <a:rPr lang="en-US" sz="1800" b="0" i="0" dirty="0">
                <a:solidFill>
                  <a:srgbClr val="2C2F34"/>
                </a:solidFill>
                <a:effectLst/>
                <a:latin typeface="Times New Roman" panose="02020603050405020304" pitchFamily="18" charset="0"/>
                <a:cs typeface="Times New Roman" panose="02020603050405020304" pitchFamily="18" charset="0"/>
              </a:rPr>
              <a:t>The armature core is cylindrical in shape and connected by a key with the shaft. So, it is a rotating part of the DC machine.</a:t>
            </a:r>
          </a:p>
          <a:p>
            <a:r>
              <a:rPr lang="en-US" sz="1800" b="0" i="0" dirty="0">
                <a:solidFill>
                  <a:srgbClr val="2C2F34"/>
                </a:solidFill>
                <a:effectLst/>
                <a:latin typeface="Times New Roman" panose="02020603050405020304" pitchFamily="18" charset="0"/>
                <a:cs typeface="Times New Roman" panose="02020603050405020304" pitchFamily="18" charset="0"/>
              </a:rPr>
              <a:t>The armature core consists of a number of slots on its outer periphery. It is made up of low reluctance and high permeability material like cast iron or cast steel. The armature core is laminated to reduce the eddy current.</a:t>
            </a:r>
          </a:p>
          <a:p>
            <a:r>
              <a:rPr lang="en-US" sz="1800" b="0" i="0" dirty="0">
                <a:solidFill>
                  <a:srgbClr val="2C2F34"/>
                </a:solidFill>
                <a:effectLst/>
                <a:latin typeface="Times New Roman" panose="02020603050405020304" pitchFamily="18" charset="0"/>
                <a:cs typeface="Times New Roman" panose="02020603050405020304" pitchFamily="18" charset="0"/>
              </a:rPr>
              <a:t>The holes are provided on the armature core to release the heat of the machine. The armature slots are used to house the armature winding.</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857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A0D749C2-3376-B072-452C-29F445C26C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7999" y="714580"/>
            <a:ext cx="6371303" cy="4351338"/>
          </a:xfrm>
        </p:spPr>
      </p:pic>
    </p:spTree>
    <p:extLst>
      <p:ext uri="{BB962C8B-B14F-4D97-AF65-F5344CB8AC3E}">
        <p14:creationId xmlns:p14="http://schemas.microsoft.com/office/powerpoint/2010/main" val="893460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F49BFE-768F-4840-F71A-4AFEFEAF6AA5}"/>
              </a:ext>
            </a:extLst>
          </p:cNvPr>
          <p:cNvSpPr>
            <a:spLocks noGrp="1"/>
          </p:cNvSpPr>
          <p:nvPr>
            <p:ph idx="1"/>
          </p:nvPr>
        </p:nvSpPr>
        <p:spPr>
          <a:xfrm>
            <a:off x="838200" y="511277"/>
            <a:ext cx="10515600" cy="5665686"/>
          </a:xfrm>
        </p:spPr>
        <p:txBody>
          <a:bodyPr>
            <a:normAutofit/>
          </a:bodyPr>
          <a:lstStyle/>
          <a:p>
            <a:pPr algn="just">
              <a:buFont typeface="Arial" panose="020B0604020202020204" pitchFamily="34" charset="0"/>
              <a:buChar char="•"/>
            </a:pPr>
            <a:r>
              <a:rPr lang="en-US" sz="1800" b="1" i="0" dirty="0">
                <a:solidFill>
                  <a:srgbClr val="2C2F34"/>
                </a:solidFill>
                <a:effectLst/>
                <a:latin typeface="Times New Roman" panose="02020603050405020304" pitchFamily="18" charset="0"/>
                <a:cs typeface="Times New Roman" panose="02020603050405020304" pitchFamily="18" charset="0"/>
              </a:rPr>
              <a:t>Armature Winding</a:t>
            </a:r>
            <a:endParaRPr lang="en-US" sz="1800" b="0" i="0" dirty="0">
              <a:solidFill>
                <a:srgbClr val="2C2F34"/>
              </a:solidFill>
              <a:effectLst/>
              <a:latin typeface="Times New Roman" panose="02020603050405020304" pitchFamily="18" charset="0"/>
              <a:cs typeface="Times New Roman" panose="02020603050405020304" pitchFamily="18" charset="0"/>
            </a:endParaRPr>
          </a:p>
          <a:p>
            <a:pPr algn="just"/>
            <a:r>
              <a:rPr lang="en-US" sz="1800" b="0" i="0" dirty="0">
                <a:solidFill>
                  <a:srgbClr val="2C2F34"/>
                </a:solidFill>
                <a:effectLst/>
                <a:latin typeface="Times New Roman" panose="02020603050405020304" pitchFamily="18" charset="0"/>
                <a:cs typeface="Times New Roman" panose="02020603050405020304" pitchFamily="18" charset="0"/>
              </a:rPr>
              <a:t>The armature winding is placed on the slots of the armature core. It is made up of copper. The armature winding links with the magnetic flux and induce a rotating magnetic flux.</a:t>
            </a:r>
          </a:p>
          <a:p>
            <a:pPr algn="just"/>
            <a:r>
              <a:rPr lang="en-US" sz="1800" b="0" i="0" dirty="0">
                <a:solidFill>
                  <a:srgbClr val="2C2F34"/>
                </a:solidFill>
                <a:effectLst/>
                <a:latin typeface="Times New Roman" panose="02020603050405020304" pitchFamily="18" charset="0"/>
                <a:cs typeface="Times New Roman" panose="02020603050405020304" pitchFamily="18" charset="0"/>
              </a:rPr>
              <a:t>According to the connections, there are two types of windings; Lap winding and Wave winding</a:t>
            </a:r>
          </a:p>
          <a:p>
            <a:pPr algn="just">
              <a:buFont typeface="Arial" panose="020B0604020202020204" pitchFamily="34" charset="0"/>
              <a:buChar char="•"/>
            </a:pPr>
            <a:r>
              <a:rPr lang="en-US" sz="1800" b="1" i="0" dirty="0">
                <a:solidFill>
                  <a:srgbClr val="2C2F34"/>
                </a:solidFill>
                <a:effectLst/>
                <a:latin typeface="Times New Roman" panose="02020603050405020304" pitchFamily="18" charset="0"/>
                <a:cs typeface="Times New Roman" panose="02020603050405020304" pitchFamily="18" charset="0"/>
              </a:rPr>
              <a:t>Lap winding</a:t>
            </a:r>
            <a:endParaRPr lang="en-US" sz="1800" b="0" i="0" dirty="0">
              <a:solidFill>
                <a:srgbClr val="2C2F34"/>
              </a:solidFill>
              <a:effectLst/>
              <a:latin typeface="Times New Roman" panose="02020603050405020304" pitchFamily="18" charset="0"/>
              <a:cs typeface="Times New Roman" panose="02020603050405020304" pitchFamily="18" charset="0"/>
            </a:endParaRPr>
          </a:p>
          <a:p>
            <a:pPr algn="just"/>
            <a:r>
              <a:rPr lang="en-US" sz="1800" b="0" i="0" dirty="0">
                <a:solidFill>
                  <a:srgbClr val="2C2F34"/>
                </a:solidFill>
                <a:effectLst/>
                <a:latin typeface="Times New Roman" panose="02020603050405020304" pitchFamily="18" charset="0"/>
                <a:cs typeface="Times New Roman" panose="02020603050405020304" pitchFamily="18" charset="0"/>
              </a:rPr>
              <a:t>In lap winding, the armature conductors are divided into groups of a number of poles P. All conductor groups are connected in parallel and in one group, all conductors are connected in series.</a:t>
            </a:r>
          </a:p>
          <a:p>
            <a:pPr algn="just"/>
            <a:r>
              <a:rPr lang="en-US" sz="1800" b="0" i="0" dirty="0">
                <a:solidFill>
                  <a:srgbClr val="2C2F34"/>
                </a:solidFill>
                <a:effectLst/>
                <a:latin typeface="Times New Roman" panose="02020603050405020304" pitchFamily="18" charset="0"/>
                <a:cs typeface="Times New Roman" panose="02020603050405020304" pitchFamily="18" charset="0"/>
              </a:rPr>
              <a:t>For lap winding, the number of a parallel path (A) is the same as the number of poles (P). Therefore, in lap winding, the number of parallel paths is more. And due to this, it is capable of supplying larger load current.</a:t>
            </a:r>
          </a:p>
          <a:p>
            <a:pPr algn="just"/>
            <a:r>
              <a:rPr lang="en-US" sz="1800" b="0" i="0" dirty="0">
                <a:solidFill>
                  <a:srgbClr val="2C2F34"/>
                </a:solidFill>
                <a:effectLst/>
                <a:latin typeface="Times New Roman" panose="02020603050405020304" pitchFamily="18" charset="0"/>
                <a:cs typeface="Times New Roman" panose="02020603050405020304" pitchFamily="18" charset="0"/>
              </a:rPr>
              <a:t>So, lap winding is used for low voltage high current applications.</a:t>
            </a:r>
          </a:p>
          <a:p>
            <a:pPr algn="just">
              <a:buFont typeface="Arial" panose="020B0604020202020204" pitchFamily="34" charset="0"/>
              <a:buChar char="•"/>
            </a:pPr>
            <a:r>
              <a:rPr lang="en-US" sz="1800" b="1" i="0" dirty="0">
                <a:solidFill>
                  <a:srgbClr val="2C2F34"/>
                </a:solidFill>
                <a:effectLst/>
                <a:latin typeface="Times New Roman" panose="02020603050405020304" pitchFamily="18" charset="0"/>
                <a:cs typeface="Times New Roman" panose="02020603050405020304" pitchFamily="18" charset="0"/>
              </a:rPr>
              <a:t>Wave Winding</a:t>
            </a:r>
            <a:endParaRPr lang="en-US" sz="1800" b="0" i="0" dirty="0">
              <a:solidFill>
                <a:srgbClr val="2C2F34"/>
              </a:solidFill>
              <a:effectLst/>
              <a:latin typeface="Times New Roman" panose="02020603050405020304" pitchFamily="18" charset="0"/>
              <a:cs typeface="Times New Roman" panose="02020603050405020304" pitchFamily="18" charset="0"/>
            </a:endParaRPr>
          </a:p>
          <a:p>
            <a:pPr algn="just"/>
            <a:r>
              <a:rPr lang="en-US" sz="1800" b="0" i="0" dirty="0">
                <a:solidFill>
                  <a:srgbClr val="2C2F34"/>
                </a:solidFill>
                <a:effectLst/>
                <a:latin typeface="Times New Roman" panose="02020603050405020304" pitchFamily="18" charset="0"/>
                <a:cs typeface="Times New Roman" panose="02020603050405020304" pitchFamily="18" charset="0"/>
              </a:rPr>
              <a:t>In wave winding, all conductors are connected in series and it forms a single loop. For wave winding, irrespective of the number of poles, the number of parallel paths is always two.</a:t>
            </a:r>
          </a:p>
          <a:p>
            <a:pPr algn="just"/>
            <a:r>
              <a:rPr lang="en-US" sz="1800" b="0" i="0" dirty="0">
                <a:solidFill>
                  <a:srgbClr val="2C2F34"/>
                </a:solidFill>
                <a:effectLst/>
                <a:latin typeface="Times New Roman" panose="02020603050405020304" pitchFamily="18" charset="0"/>
                <a:cs typeface="Times New Roman" panose="02020603050405020304" pitchFamily="18" charset="0"/>
              </a:rPr>
              <a:t>So, in wave winding, a smaller number of parallel paths available compared to the lap winding. The wave winding is used for high voltage low current DC machine.</a:t>
            </a:r>
          </a:p>
          <a:p>
            <a:pPr algn="just"/>
            <a:endParaRPr lang="en-US" sz="1800" b="0" i="0" dirty="0">
              <a:solidFill>
                <a:srgbClr val="2C2F34"/>
              </a:solidFill>
              <a:effectLst/>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5823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F7F11-906C-8A81-EE42-6FB607DAAEC6}"/>
              </a:ext>
            </a:extLst>
          </p:cNvPr>
          <p:cNvSpPr>
            <a:spLocks noGrp="1"/>
          </p:cNvSpPr>
          <p:nvPr>
            <p:ph idx="1"/>
          </p:nvPr>
        </p:nvSpPr>
        <p:spPr>
          <a:xfrm>
            <a:off x="838200" y="498269"/>
            <a:ext cx="10515600" cy="5951691"/>
          </a:xfrm>
        </p:spPr>
        <p:txBody>
          <a:bodyPr>
            <a:normAutofit/>
          </a:bodyPr>
          <a:lstStyle/>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Commutator</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commutator is mounted on the shaft of a machine. The armature conductors are rotating. The commutator is used to connects the rotating armature conductor with a stationary external circuit.</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It converts alternating torque produced in the armature into unidirectional torque. In other words, it converts AC torque into DC torque. So, it works similar to the rectifier.</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It is made up of a number of segments of hard drawn copper to reduce tear and were. Because it connects the rotating part to a stationary part. All segments are insulated from each other by the thin layer of mica, paper or plastic insulators.</a:t>
            </a: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Brushes</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commutator connected the external circuit via brushes. The brushes are used to carry current from the armature conductors.</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In most of the cases, </a:t>
            </a:r>
            <a:r>
              <a:rPr lang="en-US" sz="2000" b="1" i="0" dirty="0">
                <a:solidFill>
                  <a:srgbClr val="2C2F34"/>
                </a:solidFill>
                <a:effectLst/>
                <a:latin typeface="Times New Roman" panose="02020603050405020304" pitchFamily="18" charset="0"/>
                <a:cs typeface="Times New Roman" panose="02020603050405020304" pitchFamily="18" charset="0"/>
              </a:rPr>
              <a:t>brushes are made up of carbon</a:t>
            </a:r>
            <a:r>
              <a:rPr lang="en-US" sz="2000" b="0" i="0" dirty="0">
                <a:solidFill>
                  <a:srgbClr val="2C2F34"/>
                </a:solidFill>
                <a:effectLst/>
                <a:latin typeface="Times New Roman" panose="02020603050405020304" pitchFamily="18" charset="0"/>
                <a:cs typeface="Times New Roman" panose="02020603050405020304" pitchFamily="18" charset="0"/>
              </a:rPr>
              <a:t> for a small machine and electro-graphite brushes used for the large machines.</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brushes are held the surface of the commutator by springs and rectangular in shape.</a:t>
            </a:r>
          </a:p>
          <a:p>
            <a:pPr algn="just"/>
            <a:endParaRPr lang="en-US" sz="2000" b="0" i="0" dirty="0">
              <a:solidFill>
                <a:srgbClr val="2C2F34"/>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6231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F4FC3-4C4B-D8AA-425A-3ED4B182607E}"/>
              </a:ext>
            </a:extLst>
          </p:cNvPr>
          <p:cNvSpPr>
            <a:spLocks noGrp="1"/>
          </p:cNvSpPr>
          <p:nvPr>
            <p:ph idx="1"/>
          </p:nvPr>
        </p:nvSpPr>
        <p:spPr>
          <a:xfrm>
            <a:off x="926690" y="468773"/>
            <a:ext cx="10515600" cy="5745214"/>
          </a:xfrm>
        </p:spPr>
        <p:txBody>
          <a:bodyPr>
            <a:normAutofit/>
          </a:bodyPr>
          <a:lstStyle/>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Shaft</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shaft used to transfer mechanical power. If the machine is used as a DC motor, mechanical power is transferred from the motor to load. And if the machine is used as a DC generator, mechanical power is transferred from prime mover to the machine.</a:t>
            </a: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Bearing</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bearings are used at the end of the shaft. The friction between the rotating part and the stationary part is reduced with the help of bearings.</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bearing is made up of any hard material like carbon steel. The ball type or roll type barring is used in the DC machine.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9232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97098-7A61-B34E-E5B7-99612B4D50B5}"/>
              </a:ext>
            </a:extLst>
          </p:cNvPr>
          <p:cNvSpPr>
            <a:spLocks noGrp="1"/>
          </p:cNvSpPr>
          <p:nvPr>
            <p:ph type="title"/>
          </p:nvPr>
        </p:nvSpPr>
        <p:spPr>
          <a:xfrm>
            <a:off x="838200" y="365126"/>
            <a:ext cx="10515600" cy="1296526"/>
          </a:xfrm>
        </p:spPr>
        <p:txBody>
          <a:bodyPr>
            <a:normAutofit fontScale="90000"/>
          </a:bodyPr>
          <a:lstStyle/>
          <a:p>
            <a:br>
              <a:rPr lang="en-US" b="0" dirty="0">
                <a:solidFill>
                  <a:srgbClr val="222222"/>
                </a:solidFill>
                <a:effectLst/>
                <a:latin typeface="Times New Roman" panose="02020603050405020304" pitchFamily="18" charset="0"/>
                <a:cs typeface="Times New Roman" panose="02020603050405020304" pitchFamily="18" charset="0"/>
              </a:rPr>
            </a:br>
            <a:r>
              <a:rPr lang="en-US" b="0" dirty="0">
                <a:solidFill>
                  <a:srgbClr val="222222"/>
                </a:solidFill>
                <a:effectLst/>
                <a:latin typeface="Times New Roman" panose="02020603050405020304" pitchFamily="18" charset="0"/>
                <a:cs typeface="Times New Roman" panose="02020603050405020304" pitchFamily="18" charset="0"/>
              </a:rPr>
              <a:t>Emf Equation of a DC Generator</a:t>
            </a:r>
            <a:br>
              <a:rPr lang="en-US" b="0" dirty="0">
                <a:solidFill>
                  <a:srgbClr val="222222"/>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8686C1D-1288-0B3C-0BB8-FA233417E09C}"/>
              </a:ext>
            </a:extLst>
          </p:cNvPr>
          <p:cNvSpPr>
            <a:spLocks noGrp="1"/>
          </p:cNvSpPr>
          <p:nvPr>
            <p:ph idx="1"/>
          </p:nvPr>
        </p:nvSpPr>
        <p:spPr>
          <a:xfrm>
            <a:off x="838200" y="2084439"/>
            <a:ext cx="10515600" cy="4092524"/>
          </a:xfrm>
        </p:spPr>
        <p:txBody>
          <a:bodyPr>
            <a:norm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As the armature rotates, a voltage is generated in its coils. In the case of a generator, the emf of rotation is called the </a:t>
            </a:r>
            <a:r>
              <a:rPr lang="en-US" sz="2000" b="1" i="0" dirty="0">
                <a:solidFill>
                  <a:srgbClr val="222222"/>
                </a:solidFill>
                <a:effectLst/>
                <a:latin typeface="Times New Roman" panose="02020603050405020304" pitchFamily="18" charset="0"/>
                <a:cs typeface="Times New Roman" panose="02020603050405020304" pitchFamily="18" charset="0"/>
              </a:rPr>
              <a:t>Generated emf</a:t>
            </a:r>
            <a:r>
              <a:rPr lang="en-US" sz="2000" b="0" i="0" dirty="0">
                <a:solidFill>
                  <a:srgbClr val="222222"/>
                </a:solidFill>
                <a:effectLst/>
                <a:latin typeface="Times New Roman" panose="02020603050405020304" pitchFamily="18" charset="0"/>
                <a:cs typeface="Times New Roman" panose="02020603050405020304" pitchFamily="18" charset="0"/>
              </a:rPr>
              <a:t> or </a:t>
            </a:r>
            <a:r>
              <a:rPr lang="en-US" sz="2000" b="1" i="0" dirty="0">
                <a:solidFill>
                  <a:srgbClr val="222222"/>
                </a:solidFill>
                <a:effectLst/>
                <a:latin typeface="Times New Roman" panose="02020603050405020304" pitchFamily="18" charset="0"/>
                <a:cs typeface="Times New Roman" panose="02020603050405020304" pitchFamily="18" charset="0"/>
              </a:rPr>
              <a:t>Armature emf</a:t>
            </a:r>
            <a:r>
              <a:rPr lang="en-US" sz="2000" b="0" i="0" dirty="0">
                <a:solidFill>
                  <a:srgbClr val="222222"/>
                </a:solidFill>
                <a:effectLst/>
                <a:latin typeface="Times New Roman" panose="02020603050405020304" pitchFamily="18" charset="0"/>
                <a:cs typeface="Times New Roman" panose="02020603050405020304" pitchFamily="18" charset="0"/>
              </a:rPr>
              <a:t> and is denoted as Er = </a:t>
            </a:r>
            <a:r>
              <a:rPr lang="en-US" sz="2000" b="0" i="0" dirty="0" err="1">
                <a:solidFill>
                  <a:srgbClr val="222222"/>
                </a:solidFill>
                <a:effectLst/>
                <a:latin typeface="Times New Roman" panose="02020603050405020304" pitchFamily="18" charset="0"/>
                <a:cs typeface="Times New Roman" panose="02020603050405020304" pitchFamily="18" charset="0"/>
              </a:rPr>
              <a:t>Eg.</a:t>
            </a:r>
            <a:r>
              <a:rPr lang="en-US" sz="2000" b="0" i="0" dirty="0">
                <a:solidFill>
                  <a:srgbClr val="222222"/>
                </a:solidFill>
                <a:effectLst/>
                <a:latin typeface="Times New Roman" panose="02020603050405020304" pitchFamily="18" charset="0"/>
                <a:cs typeface="Times New Roman" panose="02020603050405020304" pitchFamily="18" charset="0"/>
              </a:rPr>
              <a:t> </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In the case of a motor, the emf of rotation is known as</a:t>
            </a:r>
            <a:r>
              <a:rPr lang="en-US" sz="2000" b="1" i="0" dirty="0">
                <a:solidFill>
                  <a:srgbClr val="222222"/>
                </a:solidFill>
                <a:effectLst/>
                <a:latin typeface="Times New Roman" panose="02020603050405020304" pitchFamily="18" charset="0"/>
                <a:cs typeface="Times New Roman" panose="02020603050405020304" pitchFamily="18" charset="0"/>
              </a:rPr>
              <a:t> Back emf</a:t>
            </a:r>
            <a:r>
              <a:rPr lang="en-US" sz="2000" b="0" i="0" dirty="0">
                <a:solidFill>
                  <a:srgbClr val="222222"/>
                </a:solidFill>
                <a:effectLst/>
                <a:latin typeface="Times New Roman" panose="02020603050405020304" pitchFamily="18" charset="0"/>
                <a:cs typeface="Times New Roman" panose="02020603050405020304" pitchFamily="18" charset="0"/>
              </a:rPr>
              <a:t> or </a:t>
            </a:r>
            <a:r>
              <a:rPr lang="en-US" sz="2000" b="1" i="0" dirty="0">
                <a:solidFill>
                  <a:srgbClr val="222222"/>
                </a:solidFill>
                <a:effectLst/>
                <a:latin typeface="Times New Roman" panose="02020603050405020304" pitchFamily="18" charset="0"/>
                <a:cs typeface="Times New Roman" panose="02020603050405020304" pitchFamily="18" charset="0"/>
              </a:rPr>
              <a:t>Counter emf</a:t>
            </a:r>
            <a:r>
              <a:rPr lang="en-US" sz="2000" b="0" i="0" dirty="0">
                <a:solidFill>
                  <a:srgbClr val="222222"/>
                </a:solidFill>
                <a:effectLst/>
                <a:latin typeface="Times New Roman" panose="02020603050405020304" pitchFamily="18" charset="0"/>
                <a:cs typeface="Times New Roman" panose="02020603050405020304" pitchFamily="18" charset="0"/>
              </a:rPr>
              <a:t> and represented as Er = Eb.</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expression for emf is same for both the operations, i.e., for Generator as well as for Motor.</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9477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542C-F719-3BE1-D6CD-48786D21034B}"/>
              </a:ext>
            </a:extLst>
          </p:cNvPr>
          <p:cNvSpPr>
            <a:spLocks noGrp="1"/>
          </p:cNvSpPr>
          <p:nvPr>
            <p:ph type="title"/>
          </p:nvPr>
        </p:nvSpPr>
        <p:spPr/>
        <p:txBody>
          <a:bodyPr>
            <a:noAutofit/>
          </a:bodyPr>
          <a:lstStyle/>
          <a:p>
            <a:br>
              <a:rPr lang="en-US" sz="4000" b="0" i="0" dirty="0">
                <a:solidFill>
                  <a:srgbClr val="222222"/>
                </a:solidFill>
                <a:effectLst/>
                <a:latin typeface="Times New Roman" panose="02020603050405020304" pitchFamily="18" charset="0"/>
                <a:cs typeface="Times New Roman" panose="02020603050405020304" pitchFamily="18" charset="0"/>
              </a:rPr>
            </a:br>
            <a:r>
              <a:rPr lang="en-US" sz="4000" b="0" i="0" dirty="0">
                <a:solidFill>
                  <a:srgbClr val="222222"/>
                </a:solidFill>
                <a:effectLst/>
                <a:latin typeface="Times New Roman" panose="02020603050405020304" pitchFamily="18" charset="0"/>
                <a:cs typeface="Times New Roman" panose="02020603050405020304" pitchFamily="18" charset="0"/>
              </a:rPr>
              <a:t>Derivation of EMF Equation of a DC Machine – Generator and Motor</a:t>
            </a:r>
            <a:br>
              <a:rPr lang="en-US" sz="4000" b="0" i="0" dirty="0">
                <a:solidFill>
                  <a:srgbClr val="222222"/>
                </a:solidFill>
                <a:effectLst/>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2374E9-1D6B-275A-792C-1D46AE4ED82D}"/>
              </a:ext>
            </a:extLst>
          </p:cNvPr>
          <p:cNvSpPr>
            <a:spLocks noGrp="1"/>
          </p:cNvSpPr>
          <p:nvPr>
            <p:ph idx="1"/>
          </p:nvPr>
        </p:nvSpPr>
        <p:spPr>
          <a:xfrm>
            <a:off x="838200" y="1825624"/>
            <a:ext cx="10515600" cy="4791485"/>
          </a:xfrm>
        </p:spPr>
        <p:txBody>
          <a:bodyPr>
            <a:normAutofit/>
          </a:bodyPr>
          <a:lstStyle/>
          <a:p>
            <a:pPr marL="0" indent="0" algn="l" fontAlgn="base">
              <a:buNone/>
            </a:pPr>
            <a:r>
              <a:rPr lang="en-US" sz="2000" b="0" i="0" dirty="0">
                <a:solidFill>
                  <a:srgbClr val="222222"/>
                </a:solidFill>
                <a:effectLst/>
                <a:latin typeface="Times New Roman" panose="02020603050405020304" pitchFamily="18" charset="0"/>
                <a:cs typeface="Times New Roman" panose="02020603050405020304" pitchFamily="18" charset="0"/>
              </a:rPr>
              <a:t>Let,</a:t>
            </a:r>
          </a:p>
          <a:p>
            <a:pPr algn="l" fontAlgn="base">
              <a:buFont typeface="Arial" panose="020B0604020202020204" pitchFamily="34" charset="0"/>
              <a:buChar char="•"/>
            </a:pPr>
            <a:r>
              <a:rPr lang="en-US" sz="2000" b="1" i="0" dirty="0">
                <a:solidFill>
                  <a:srgbClr val="222222"/>
                </a:solidFill>
                <a:effectLst/>
                <a:latin typeface="Times New Roman" panose="02020603050405020304" pitchFamily="18" charset="0"/>
                <a:cs typeface="Times New Roman" panose="02020603050405020304" pitchFamily="18" charset="0"/>
              </a:rPr>
              <a:t>P</a:t>
            </a:r>
            <a:r>
              <a:rPr lang="en-US" sz="2000" b="0" i="0" dirty="0">
                <a:solidFill>
                  <a:srgbClr val="222222"/>
                </a:solidFill>
                <a:effectLst/>
                <a:latin typeface="Times New Roman" panose="02020603050405020304" pitchFamily="18" charset="0"/>
                <a:cs typeface="Times New Roman" panose="02020603050405020304" pitchFamily="18" charset="0"/>
              </a:rPr>
              <a:t> – number of poles of the machine</a:t>
            </a:r>
          </a:p>
          <a:p>
            <a:pPr algn="l" fontAlgn="base">
              <a:buFont typeface="Arial" panose="020B0604020202020204" pitchFamily="34" charset="0"/>
              <a:buChar char="•"/>
            </a:pPr>
            <a:r>
              <a:rPr lang="en-US" sz="2000" b="1" i="0" dirty="0">
                <a:solidFill>
                  <a:srgbClr val="222222"/>
                </a:solidFill>
                <a:effectLst/>
                <a:latin typeface="Times New Roman" panose="02020603050405020304" pitchFamily="18" charset="0"/>
                <a:cs typeface="Times New Roman" panose="02020603050405020304" pitchFamily="18" charset="0"/>
              </a:rPr>
              <a:t>ϕ</a:t>
            </a:r>
            <a:r>
              <a:rPr lang="en-US" sz="2000" b="0" i="0" dirty="0">
                <a:solidFill>
                  <a:srgbClr val="222222"/>
                </a:solidFill>
                <a:effectLst/>
                <a:latin typeface="Times New Roman" panose="02020603050405020304" pitchFamily="18" charset="0"/>
                <a:cs typeface="Times New Roman" panose="02020603050405020304" pitchFamily="18" charset="0"/>
              </a:rPr>
              <a:t> – Flux per pole in Weber.</a:t>
            </a:r>
          </a:p>
          <a:p>
            <a:pPr algn="l" fontAlgn="base">
              <a:buFont typeface="Arial" panose="020B0604020202020204" pitchFamily="34" charset="0"/>
              <a:buChar char="•"/>
            </a:pPr>
            <a:r>
              <a:rPr lang="en-US" sz="2000" b="1" i="0" dirty="0">
                <a:solidFill>
                  <a:srgbClr val="222222"/>
                </a:solidFill>
                <a:effectLst/>
                <a:latin typeface="Times New Roman" panose="02020603050405020304" pitchFamily="18" charset="0"/>
                <a:cs typeface="Times New Roman" panose="02020603050405020304" pitchFamily="18" charset="0"/>
              </a:rPr>
              <a:t>Z</a:t>
            </a:r>
            <a:r>
              <a:rPr lang="en-US" sz="2000" b="0" i="0" dirty="0">
                <a:solidFill>
                  <a:srgbClr val="222222"/>
                </a:solidFill>
                <a:effectLst/>
                <a:latin typeface="Times New Roman" panose="02020603050405020304" pitchFamily="18" charset="0"/>
                <a:cs typeface="Times New Roman" panose="02020603050405020304" pitchFamily="18" charset="0"/>
              </a:rPr>
              <a:t> – Total number of armature conductors.</a:t>
            </a:r>
          </a:p>
          <a:p>
            <a:pPr algn="l" fontAlgn="base">
              <a:buFont typeface="Arial" panose="020B0604020202020204" pitchFamily="34" charset="0"/>
              <a:buChar char="•"/>
            </a:pPr>
            <a:r>
              <a:rPr lang="en-US" sz="2000" b="1" i="0" dirty="0">
                <a:solidFill>
                  <a:srgbClr val="222222"/>
                </a:solidFill>
                <a:effectLst/>
                <a:latin typeface="Times New Roman" panose="02020603050405020304" pitchFamily="18" charset="0"/>
                <a:cs typeface="Times New Roman" panose="02020603050405020304" pitchFamily="18" charset="0"/>
              </a:rPr>
              <a:t>N</a:t>
            </a:r>
            <a:r>
              <a:rPr lang="en-US" sz="2000" b="0" i="0" dirty="0">
                <a:solidFill>
                  <a:srgbClr val="222222"/>
                </a:solidFill>
                <a:effectLst/>
                <a:latin typeface="Times New Roman" panose="02020603050405020304" pitchFamily="18" charset="0"/>
                <a:cs typeface="Times New Roman" panose="02020603050405020304" pitchFamily="18" charset="0"/>
              </a:rPr>
              <a:t> – Speed of armature in revolution per minute (</a:t>
            </a:r>
            <a:r>
              <a:rPr lang="en-US" sz="2000" b="0" i="0" dirty="0" err="1">
                <a:solidFill>
                  <a:srgbClr val="222222"/>
                </a:solidFill>
                <a:effectLst/>
                <a:latin typeface="Times New Roman" panose="02020603050405020304" pitchFamily="18" charset="0"/>
                <a:cs typeface="Times New Roman" panose="02020603050405020304" pitchFamily="18" charset="0"/>
              </a:rPr>
              <a:t>r.p.m</a:t>
            </a:r>
            <a:r>
              <a:rPr lang="en-US" sz="2000" b="0" i="0" dirty="0">
                <a:solidFill>
                  <a:srgbClr val="222222"/>
                </a:solidFill>
                <a:effectLst/>
                <a:latin typeface="Times New Roman" panose="02020603050405020304" pitchFamily="18" charset="0"/>
                <a:cs typeface="Times New Roman" panose="02020603050405020304" pitchFamily="18" charset="0"/>
              </a:rPr>
              <a:t>).</a:t>
            </a:r>
          </a:p>
          <a:p>
            <a:pPr algn="l" fontAlgn="base">
              <a:buFont typeface="Arial" panose="020B0604020202020204" pitchFamily="34" charset="0"/>
              <a:buChar char="•"/>
            </a:pPr>
            <a:r>
              <a:rPr lang="en-US" sz="2000" b="1" i="0" dirty="0">
                <a:solidFill>
                  <a:srgbClr val="222222"/>
                </a:solidFill>
                <a:effectLst/>
                <a:latin typeface="Times New Roman" panose="02020603050405020304" pitchFamily="18" charset="0"/>
                <a:cs typeface="Times New Roman" panose="02020603050405020304" pitchFamily="18" charset="0"/>
              </a:rPr>
              <a:t>A</a:t>
            </a:r>
            <a:r>
              <a:rPr lang="en-US" sz="2000" b="0" i="0" dirty="0">
                <a:solidFill>
                  <a:srgbClr val="222222"/>
                </a:solidFill>
                <a:effectLst/>
                <a:latin typeface="Times New Roman" panose="02020603050405020304" pitchFamily="18" charset="0"/>
                <a:cs typeface="Times New Roman" panose="02020603050405020304" pitchFamily="18" charset="0"/>
              </a:rPr>
              <a:t> – number of parallel paths in the armature winding.</a:t>
            </a:r>
          </a:p>
          <a:p>
            <a:pPr marL="0" indent="0">
              <a:buNone/>
            </a:pP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017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56101D-9BF3-417F-CCC9-0F905E45EA8E}"/>
              </a:ext>
            </a:extLst>
          </p:cNvPr>
          <p:cNvPicPr>
            <a:picLocks noGrp="1" noChangeAspect="1"/>
          </p:cNvPicPr>
          <p:nvPr>
            <p:ph idx="1"/>
          </p:nvPr>
        </p:nvPicPr>
        <p:blipFill>
          <a:blip r:embed="rId2"/>
          <a:stretch>
            <a:fillRect/>
          </a:stretch>
        </p:blipFill>
        <p:spPr>
          <a:xfrm>
            <a:off x="2723536" y="963561"/>
            <a:ext cx="6434729" cy="3831369"/>
          </a:xfrm>
          <a:prstGeom prst="rect">
            <a:avLst/>
          </a:prstGeom>
        </p:spPr>
      </p:pic>
    </p:spTree>
    <p:extLst>
      <p:ext uri="{BB962C8B-B14F-4D97-AF65-F5344CB8AC3E}">
        <p14:creationId xmlns:p14="http://schemas.microsoft.com/office/powerpoint/2010/main" val="606961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1D2F-A345-8EF8-31D7-A5E22C04B5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0CB20EA-02FD-ED1F-7FF1-A5FD47D33553}"/>
              </a:ext>
            </a:extLst>
          </p:cNvPr>
          <p:cNvSpPr>
            <a:spLocks noGrp="1"/>
          </p:cNvSpPr>
          <p:nvPr>
            <p:ph idx="1"/>
          </p:nvPr>
        </p:nvSpPr>
        <p:spPr>
          <a:xfrm>
            <a:off x="838199" y="1953444"/>
            <a:ext cx="10515600" cy="4351338"/>
          </a:xfrm>
        </p:spPr>
        <p:txBody>
          <a:bodyPr>
            <a:normAutofit/>
          </a:bodyPr>
          <a:lstStyle/>
          <a:p>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Induced emf of one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2"/>
              </a:rPr>
              <a:t>conductor</a:t>
            </a:r>
            <a:r>
              <a:rPr lang="en-US" sz="2000" b="0" i="0" dirty="0">
                <a:effectLst/>
                <a:latin typeface="Times New Roman" panose="02020603050405020304" pitchFamily="18" charset="0"/>
                <a:cs typeface="Times New Roman" panose="02020603050405020304" pitchFamily="18" charset="0"/>
              </a:rPr>
              <a:t> is</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15FA3F25-DF0D-1A73-1F57-156A02E4C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763" y="5341835"/>
            <a:ext cx="1609725" cy="638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AC920C-DC87-D5B7-46A0-C6A77D264A26}"/>
              </a:ext>
            </a:extLst>
          </p:cNvPr>
          <p:cNvSpPr txBox="1"/>
          <p:nvPr/>
        </p:nvSpPr>
        <p:spPr>
          <a:xfrm>
            <a:off x="1081550" y="1830797"/>
            <a:ext cx="9694606" cy="1754326"/>
          </a:xfrm>
          <a:prstGeom prst="rect">
            <a:avLst/>
          </a:prstGeom>
          <a:noFill/>
        </p:spPr>
        <p:txBody>
          <a:bodyPr wrap="square">
            <a:spAutoFit/>
          </a:bodyPr>
          <a:lstStyle/>
          <a:p>
            <a:pPr algn="l"/>
            <a:r>
              <a:rPr lang="en-US" b="0" i="0" dirty="0">
                <a:effectLst/>
                <a:latin typeface="Times New Roman" panose="02020603050405020304" pitchFamily="18" charset="0"/>
                <a:cs typeface="Times New Roman" panose="02020603050405020304" pitchFamily="18" charset="0"/>
              </a:rPr>
              <a:t>Where,</a:t>
            </a:r>
            <a:br>
              <a:rPr lang="en-US" dirty="0">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N = speed of the armature conductor in rpm.</a:t>
            </a:r>
            <a:br>
              <a:rPr lang="en-US" dirty="0">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Now, according to </a:t>
            </a:r>
            <a:r>
              <a:rPr lang="en-US" b="0" i="0" u="none" strike="noStrike" dirty="0">
                <a:solidFill>
                  <a:srgbClr val="BE9E5F"/>
                </a:solidFill>
                <a:effectLst/>
                <a:latin typeface="Times New Roman" panose="02020603050405020304" pitchFamily="18" charset="0"/>
                <a:cs typeface="Times New Roman" panose="02020603050405020304" pitchFamily="18" charset="0"/>
                <a:hlinkClick r:id="rId4"/>
              </a:rPr>
              <a:t>Faraday’s law of induction</a:t>
            </a:r>
            <a:r>
              <a:rPr lang="en-US" b="0" i="0" dirty="0">
                <a:effectLst/>
                <a:latin typeface="Times New Roman" panose="02020603050405020304" pitchFamily="18" charset="0"/>
                <a:cs typeface="Times New Roman" panose="02020603050405020304" pitchFamily="18" charset="0"/>
              </a:rPr>
              <a:t>, the induced emf of the armature conductor is denoted by “e” which is equal to rate of cutting the </a:t>
            </a:r>
            <a:r>
              <a:rPr lang="en-US" b="0" i="0" u="none" strike="noStrike" dirty="0">
                <a:solidFill>
                  <a:srgbClr val="BE9E5F"/>
                </a:solidFill>
                <a:effectLst/>
                <a:latin typeface="Times New Roman" panose="02020603050405020304" pitchFamily="18" charset="0"/>
                <a:cs typeface="Times New Roman" panose="02020603050405020304" pitchFamily="18" charset="0"/>
                <a:hlinkClick r:id="rId5"/>
              </a:rPr>
              <a:t>flux</a:t>
            </a:r>
            <a:r>
              <a:rPr lang="en-US" b="0" i="0" dirty="0">
                <a:effectLst/>
                <a:latin typeface="Times New Roman" panose="02020603050405020304" pitchFamily="18" charset="0"/>
                <a:cs typeface="Times New Roman" panose="02020603050405020304" pitchFamily="18" charset="0"/>
              </a:rPr>
              <a:t>.</a:t>
            </a:r>
          </a:p>
          <a:p>
            <a:pPr algn="l"/>
            <a:r>
              <a:rPr lang="en-US" b="0" i="0" dirty="0">
                <a:effectLst/>
                <a:latin typeface="Times New Roman" panose="02020603050405020304" pitchFamily="18" charset="0"/>
                <a:cs typeface="Times New Roman" panose="02020603050405020304" pitchFamily="18" charset="0"/>
              </a:rPr>
              <a:t>Therefore,</a:t>
            </a:r>
          </a:p>
          <a:p>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8324359-AEEE-DF08-38AD-BEA591E70B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574" y="3481080"/>
            <a:ext cx="253365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911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BE17-4FC8-D161-B985-17E49A146263}"/>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A2A831DC-0D1D-2CF6-52F3-04654B0BD62F}"/>
              </a:ext>
            </a:extLst>
          </p:cNvPr>
          <p:cNvSpPr txBox="1">
            <a:spLocks noGrp="1"/>
          </p:cNvSpPr>
          <p:nvPr>
            <p:ph idx="1"/>
          </p:nvPr>
        </p:nvSpPr>
        <p:spPr>
          <a:xfrm>
            <a:off x="838200" y="1825625"/>
            <a:ext cx="10515600" cy="4591000"/>
          </a:xfrm>
          <a:prstGeom prst="rect">
            <a:avLst/>
          </a:prstGeom>
          <a:noFill/>
        </p:spPr>
        <p:txBody>
          <a:bodyPr wrap="square">
            <a:spAutoFit/>
          </a:bodyPr>
          <a:lstStyle/>
          <a:p>
            <a:r>
              <a:rPr lang="en-US" sz="2000" b="0" i="0" dirty="0">
                <a:effectLst/>
                <a:latin typeface="Times New Roman" panose="02020603050405020304" pitchFamily="18" charset="0"/>
                <a:cs typeface="Times New Roman" panose="02020603050405020304" pitchFamily="18" charset="0"/>
              </a:rPr>
              <a:t>There are two types of generators–</a:t>
            </a:r>
            <a:r>
              <a:rPr lang="en-US" sz="2000" b="1" i="0" dirty="0">
                <a:effectLst/>
                <a:latin typeface="Times New Roman" panose="02020603050405020304" pitchFamily="18" charset="0"/>
                <a:cs typeface="Times New Roman" panose="02020603050405020304" pitchFamily="18" charset="0"/>
              </a:rPr>
              <a:t>DC generators</a:t>
            </a:r>
            <a:r>
              <a:rPr lang="en-US" sz="2000" b="0" i="0" dirty="0">
                <a:effectLst/>
                <a:latin typeface="Times New Roman" panose="02020603050405020304" pitchFamily="18" charset="0"/>
                <a:cs typeface="Times New Roman" panose="02020603050405020304" pitchFamily="18" charset="0"/>
              </a:rPr>
              <a:t> and AC generators. Both DC and AC generators convert mechanical power to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2"/>
              </a:rPr>
              <a:t>electrical power</a:t>
            </a:r>
            <a:r>
              <a:rPr lang="en-US" sz="2000" b="0" i="0" dirty="0">
                <a:effectLst/>
                <a:latin typeface="Times New Roman" panose="02020603050405020304" pitchFamily="18" charset="0"/>
                <a:cs typeface="Times New Roman" panose="02020603050405020304" pitchFamily="18" charset="0"/>
              </a:rPr>
              <a:t>. A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3"/>
              </a:rPr>
              <a:t>DC</a:t>
            </a:r>
            <a:r>
              <a:rPr lang="en-US" sz="2000" b="0" i="0" dirty="0">
                <a:effectLst/>
                <a:latin typeface="Times New Roman" panose="02020603050405020304" pitchFamily="18" charset="0"/>
                <a:cs typeface="Times New Roman" panose="02020603050405020304" pitchFamily="18" charset="0"/>
              </a:rPr>
              <a:t> generator produces direct power, while an AC generator produces alternating power.</a:t>
            </a:r>
          </a:p>
          <a:p>
            <a:pPr algn="l"/>
            <a:r>
              <a:rPr lang="en-US" sz="2000" b="0" i="0" dirty="0">
                <a:effectLst/>
                <a:latin typeface="Times New Roman" panose="02020603050405020304" pitchFamily="18" charset="0"/>
                <a:cs typeface="Times New Roman" panose="02020603050405020304" pitchFamily="18" charset="0"/>
              </a:rPr>
              <a:t>Both of these generators produce electrical power based on the principle of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4"/>
              </a:rPr>
              <a:t>Faraday’s law of electromagnetic induction</a:t>
            </a:r>
            <a:r>
              <a:rPr lang="en-US" sz="2000" b="0" i="0" dirty="0">
                <a:effectLst/>
                <a:latin typeface="Times New Roman" panose="02020603050405020304" pitchFamily="18" charset="0"/>
                <a:cs typeface="Times New Roman" panose="02020603050405020304" pitchFamily="18" charset="0"/>
              </a:rPr>
              <a:t>.</a:t>
            </a:r>
          </a:p>
          <a:p>
            <a:pPr algn="l"/>
            <a:r>
              <a:rPr lang="en-US" sz="2000" b="0" i="0" dirty="0">
                <a:effectLst/>
                <a:latin typeface="Times New Roman" panose="02020603050405020304" pitchFamily="18" charset="0"/>
                <a:cs typeface="Times New Roman" panose="02020603050405020304" pitchFamily="18" charset="0"/>
              </a:rPr>
              <a:t>This law states that when a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5"/>
              </a:rPr>
              <a:t>conductor</a:t>
            </a:r>
            <a:r>
              <a:rPr lang="en-US" sz="2000" b="0" i="0" dirty="0">
                <a:effectLst/>
                <a:latin typeface="Times New Roman" panose="02020603050405020304" pitchFamily="18" charset="0"/>
                <a:cs typeface="Times New Roman" panose="02020603050405020304" pitchFamily="18" charset="0"/>
              </a:rPr>
              <a:t> moves in a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6"/>
              </a:rPr>
              <a:t>magnetic field</a:t>
            </a:r>
            <a:r>
              <a:rPr lang="en-US" sz="2000" b="0" i="0" dirty="0">
                <a:effectLst/>
                <a:latin typeface="Times New Roman" panose="02020603050405020304" pitchFamily="18" charset="0"/>
                <a:cs typeface="Times New Roman" panose="02020603050405020304" pitchFamily="18" charset="0"/>
              </a:rPr>
              <a:t> it cuts magnetic lines of force, which induces an electromagnetic force (EMF) in the conductor.</a:t>
            </a:r>
          </a:p>
          <a:p>
            <a:r>
              <a:rPr lang="en-US" sz="2000" b="0" i="0" dirty="0">
                <a:effectLst/>
                <a:latin typeface="Times New Roman" panose="02020603050405020304" pitchFamily="18" charset="0"/>
                <a:cs typeface="Times New Roman" panose="02020603050405020304" pitchFamily="18" charset="0"/>
              </a:rPr>
              <a:t>The magnitude of this induced EMF depends upon the rate of change of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7"/>
              </a:rPr>
              <a:t>flux</a:t>
            </a:r>
            <a:r>
              <a:rPr lang="en-US" sz="2000" b="0" i="0" dirty="0">
                <a:effectLst/>
                <a:latin typeface="Times New Roman" panose="02020603050405020304" pitchFamily="18" charset="0"/>
                <a:cs typeface="Times New Roman" panose="02020603050405020304" pitchFamily="18" charset="0"/>
              </a:rPr>
              <a:t> (magnetic line </a:t>
            </a:r>
            <a:r>
              <a:rPr lang="en-US" sz="1400" b="0" i="0" dirty="0">
                <a:effectLst/>
                <a:latin typeface="palatino linotype" panose="02040502050505030304" pitchFamily="18" charset="0"/>
              </a:rPr>
              <a:t>force) </a:t>
            </a:r>
            <a:r>
              <a:rPr lang="en-US" sz="2000" b="0" i="0" dirty="0">
                <a:effectLst/>
                <a:latin typeface="Times New Roman" panose="02020603050405020304" pitchFamily="18" charset="0"/>
                <a:cs typeface="Times New Roman" panose="02020603050405020304" pitchFamily="18" charset="0"/>
              </a:rPr>
              <a:t>linkage with the conductor. This EMF will cause a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8" tooltip="Electric Current"/>
              </a:rPr>
              <a:t>current</a:t>
            </a:r>
            <a:r>
              <a:rPr lang="en-US" sz="2000" b="0" i="0" dirty="0">
                <a:effectLst/>
                <a:latin typeface="Times New Roman" panose="02020603050405020304" pitchFamily="18" charset="0"/>
                <a:cs typeface="Times New Roman" panose="02020603050405020304" pitchFamily="18" charset="0"/>
              </a:rPr>
              <a:t> to flow if the conductor circuit is closed.</a:t>
            </a:r>
          </a:p>
          <a:p>
            <a:r>
              <a:rPr lang="en-US" sz="2000" b="0" i="0" dirty="0">
                <a:effectLst/>
                <a:latin typeface="Times New Roman" panose="02020603050405020304" pitchFamily="18" charset="0"/>
                <a:cs typeface="Times New Roman" panose="02020603050405020304" pitchFamily="18" charset="0"/>
              </a:rPr>
              <a:t>Hence the most basic two essential parts of a generator are:</a:t>
            </a:r>
            <a:endParaRPr lang="en-US" sz="2000" dirty="0">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The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6"/>
              </a:rPr>
              <a:t>magnetic field</a:t>
            </a:r>
            <a:endParaRPr lang="en-US" sz="2000" b="0" i="0" dirty="0">
              <a:effectLst/>
              <a:latin typeface="Times New Roman" panose="02020603050405020304" pitchFamily="18" charset="0"/>
              <a:cs typeface="Times New Roman" panose="02020603050405020304" pitchFamily="18" charset="0"/>
            </a:endParaRPr>
          </a:p>
          <a:p>
            <a:pPr algn="l">
              <a:buFont typeface="+mj-lt"/>
              <a:buAutoNum type="arabicPeriod"/>
            </a:pP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5"/>
              </a:rPr>
              <a:t>Conductors</a:t>
            </a:r>
            <a:r>
              <a:rPr lang="en-US" sz="2000" b="0" i="0" dirty="0">
                <a:effectLst/>
                <a:latin typeface="Times New Roman" panose="02020603050405020304" pitchFamily="18" charset="0"/>
                <a:cs typeface="Times New Roman" panose="02020603050405020304" pitchFamily="18" charset="0"/>
              </a:rPr>
              <a:t> which move inside that magnetic field.</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5439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1F935B8-FD4F-EB14-9323-7929B046F873}"/>
              </a:ext>
            </a:extLst>
          </p:cNvPr>
          <p:cNvPicPr>
            <a:picLocks noGrp="1" noChangeAspect="1"/>
          </p:cNvPicPr>
          <p:nvPr>
            <p:ph idx="1"/>
          </p:nvPr>
        </p:nvPicPr>
        <p:blipFill>
          <a:blip r:embed="rId2"/>
          <a:stretch>
            <a:fillRect/>
          </a:stretch>
        </p:blipFill>
        <p:spPr>
          <a:xfrm>
            <a:off x="1416539" y="668594"/>
            <a:ext cx="9137007" cy="5171767"/>
          </a:xfrm>
          <a:prstGeom prst="rect">
            <a:avLst/>
          </a:prstGeom>
        </p:spPr>
      </p:pic>
    </p:spTree>
    <p:extLst>
      <p:ext uri="{BB962C8B-B14F-4D97-AF65-F5344CB8AC3E}">
        <p14:creationId xmlns:p14="http://schemas.microsoft.com/office/powerpoint/2010/main" val="1633074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AB7549-675C-2FCA-4E79-A8CDFEDC5A79}"/>
              </a:ext>
            </a:extLst>
          </p:cNvPr>
          <p:cNvPicPr>
            <a:picLocks noGrp="1" noChangeAspect="1"/>
          </p:cNvPicPr>
          <p:nvPr>
            <p:ph idx="1"/>
          </p:nvPr>
        </p:nvPicPr>
        <p:blipFill>
          <a:blip r:embed="rId2"/>
          <a:stretch>
            <a:fillRect/>
          </a:stretch>
        </p:blipFill>
        <p:spPr>
          <a:xfrm>
            <a:off x="2574895" y="395838"/>
            <a:ext cx="7011557" cy="6100543"/>
          </a:xfrm>
        </p:spPr>
      </p:pic>
    </p:spTree>
    <p:extLst>
      <p:ext uri="{BB962C8B-B14F-4D97-AF65-F5344CB8AC3E}">
        <p14:creationId xmlns:p14="http://schemas.microsoft.com/office/powerpoint/2010/main" val="3547047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AB47FE-653D-3EB8-F1D4-74EA26979D0A}"/>
              </a:ext>
            </a:extLst>
          </p:cNvPr>
          <p:cNvPicPr>
            <a:picLocks noGrp="1" noChangeAspect="1"/>
          </p:cNvPicPr>
          <p:nvPr>
            <p:ph idx="1"/>
          </p:nvPr>
        </p:nvPicPr>
        <p:blipFill>
          <a:blip r:embed="rId2"/>
          <a:stretch>
            <a:fillRect/>
          </a:stretch>
        </p:blipFill>
        <p:spPr>
          <a:xfrm>
            <a:off x="2151954" y="613754"/>
            <a:ext cx="7365671" cy="5630491"/>
          </a:xfrm>
        </p:spPr>
      </p:pic>
    </p:spTree>
    <p:extLst>
      <p:ext uri="{BB962C8B-B14F-4D97-AF65-F5344CB8AC3E}">
        <p14:creationId xmlns:p14="http://schemas.microsoft.com/office/powerpoint/2010/main" val="734379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22120B-D3EA-0811-FA17-788A794A1524}"/>
              </a:ext>
            </a:extLst>
          </p:cNvPr>
          <p:cNvSpPr>
            <a:spLocks noGrp="1"/>
          </p:cNvSpPr>
          <p:nvPr>
            <p:ph idx="1"/>
          </p:nvPr>
        </p:nvSpPr>
        <p:spPr>
          <a:xfrm>
            <a:off x="759542" y="717755"/>
            <a:ext cx="10515600" cy="5161935"/>
          </a:xfrm>
        </p:spPr>
        <p:txBody>
          <a:bodyPr>
            <a:norm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Thus, it is clear that the induced emf is directly proportional to the speed and flux per pole. </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polarity of induced emf depends upon the direction of the magnetic field and the direction of rotation. </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If either of the two is reversed the polarity changes, but if two are reversed the polarity remains unchanged.</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This induced emf is a fundamental phenomenon for all the DC Machines whether they are working as a generator or motor.</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If the DC Machine is working as a Generator, the induced emf is given by the equation shown below:</a:t>
            </a:r>
          </a:p>
          <a:p>
            <a:pPr marL="0" indent="0">
              <a:buNone/>
            </a:pPr>
            <a:b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2"/>
              </a:rPr>
            </a:br>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1993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1EAB06-AFB2-C142-4611-798219E51BC9}"/>
              </a:ext>
            </a:extLst>
          </p:cNvPr>
          <p:cNvPicPr>
            <a:picLocks noGrp="1" noChangeAspect="1"/>
          </p:cNvPicPr>
          <p:nvPr>
            <p:ph idx="1"/>
          </p:nvPr>
        </p:nvPicPr>
        <p:blipFill>
          <a:blip r:embed="rId2"/>
          <a:stretch>
            <a:fillRect/>
          </a:stretch>
        </p:blipFill>
        <p:spPr>
          <a:xfrm>
            <a:off x="1905138" y="894735"/>
            <a:ext cx="8131279" cy="4827639"/>
          </a:xfrm>
        </p:spPr>
      </p:pic>
    </p:spTree>
    <p:extLst>
      <p:ext uri="{BB962C8B-B14F-4D97-AF65-F5344CB8AC3E}">
        <p14:creationId xmlns:p14="http://schemas.microsoft.com/office/powerpoint/2010/main" val="1528369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372B-76DD-422F-DF4C-32660F5F6EF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AF39294-7FDE-651D-98AB-7C12C56E2A45}"/>
              </a:ext>
            </a:extLst>
          </p:cNvPr>
          <p:cNvSpPr>
            <a:spLocks noGrp="1"/>
          </p:cNvSpPr>
          <p:nvPr>
            <p:ph idx="1"/>
          </p:nvPr>
        </p:nvSpPr>
        <p:spPr/>
        <p:txBody>
          <a:bodyPr>
            <a:normAutofit/>
          </a:bodyPr>
          <a:lstStyle/>
          <a:p>
            <a:pPr algn="l"/>
            <a:r>
              <a:rPr lang="en-US" sz="2000" b="0" i="0" dirty="0">
                <a:solidFill>
                  <a:srgbClr val="813588"/>
                </a:solidFill>
                <a:effectLst/>
                <a:latin typeface="Times New Roman" panose="02020603050405020304" pitchFamily="18" charset="0"/>
                <a:cs typeface="Times New Roman" panose="02020603050405020304" pitchFamily="18" charset="0"/>
              </a:rPr>
              <a:t>Types of DC generator</a:t>
            </a:r>
          </a:p>
          <a:p>
            <a:pPr algn="l"/>
            <a:r>
              <a:rPr lang="en-US" sz="2000" b="0" i="0" dirty="0">
                <a:solidFill>
                  <a:srgbClr val="333333"/>
                </a:solidFill>
                <a:effectLst/>
                <a:latin typeface="Times New Roman" panose="02020603050405020304" pitchFamily="18" charset="0"/>
                <a:cs typeface="Times New Roman" panose="02020603050405020304" pitchFamily="18" charset="0"/>
              </a:rPr>
              <a:t>The DC generator can be classified into two main categories as separately excited and self-excited.</a:t>
            </a:r>
            <a:br>
              <a:rPr lang="en-US" sz="2000" b="0" i="0" dirty="0">
                <a:solidFill>
                  <a:srgbClr val="333333"/>
                </a:solidFill>
                <a:effectLst/>
                <a:latin typeface="Times New Roman" panose="02020603050405020304" pitchFamily="18" charset="0"/>
                <a:cs typeface="Times New Roman" panose="02020603050405020304" pitchFamily="18" charset="0"/>
              </a:rPr>
            </a:br>
            <a:endParaRPr lang="en-US" sz="2000" b="0" i="0" dirty="0">
              <a:solidFill>
                <a:srgbClr val="333333"/>
              </a:solidFill>
              <a:effectLst/>
              <a:latin typeface="Times New Roman" panose="02020603050405020304" pitchFamily="18" charset="0"/>
              <a:cs typeface="Times New Roman" panose="02020603050405020304" pitchFamily="18" charset="0"/>
            </a:endParaRPr>
          </a:p>
          <a:p>
            <a:pPr marL="0" indent="0">
              <a:buNone/>
            </a:pP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9D30E26-47B5-10B9-F31A-06C1CC825E75}"/>
              </a:ext>
            </a:extLst>
          </p:cNvPr>
          <p:cNvPicPr>
            <a:picLocks noChangeAspect="1"/>
          </p:cNvPicPr>
          <p:nvPr/>
        </p:nvPicPr>
        <p:blipFill>
          <a:blip r:embed="rId2"/>
          <a:stretch>
            <a:fillRect/>
          </a:stretch>
        </p:blipFill>
        <p:spPr>
          <a:xfrm>
            <a:off x="3210340" y="3123598"/>
            <a:ext cx="6051648" cy="2608608"/>
          </a:xfrm>
          <a:prstGeom prst="rect">
            <a:avLst/>
          </a:prstGeom>
        </p:spPr>
      </p:pic>
    </p:spTree>
    <p:extLst>
      <p:ext uri="{BB962C8B-B14F-4D97-AF65-F5344CB8AC3E}">
        <p14:creationId xmlns:p14="http://schemas.microsoft.com/office/powerpoint/2010/main" val="67788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12ED-9BE1-C11F-B95B-DA07194FDC00}"/>
              </a:ext>
            </a:extLst>
          </p:cNvPr>
          <p:cNvSpPr>
            <a:spLocks noGrp="1"/>
          </p:cNvSpPr>
          <p:nvPr>
            <p:ph type="title"/>
          </p:nvPr>
        </p:nvSpPr>
        <p:spPr/>
        <p:txBody>
          <a:bodyPr/>
          <a:lstStyle/>
          <a:p>
            <a:r>
              <a:rPr lang="en-US" dirty="0"/>
              <a:t>Method of </a:t>
            </a:r>
            <a:r>
              <a:rPr lang="en-US" dirty="0" err="1"/>
              <a:t>Exitation</a:t>
            </a:r>
            <a:r>
              <a:rPr lang="en-US" dirty="0"/>
              <a:t> </a:t>
            </a:r>
            <a:endParaRPr lang="en-IN" dirty="0"/>
          </a:p>
        </p:txBody>
      </p:sp>
      <p:sp>
        <p:nvSpPr>
          <p:cNvPr id="3" name="Content Placeholder 2">
            <a:extLst>
              <a:ext uri="{FF2B5EF4-FFF2-40B4-BE49-F238E27FC236}">
                <a16:creationId xmlns:a16="http://schemas.microsoft.com/office/drawing/2014/main" id="{E730E497-0E99-D84D-1A80-F2AD5818E96A}"/>
              </a:ext>
            </a:extLst>
          </p:cNvPr>
          <p:cNvSpPr>
            <a:spLocks noGrp="1"/>
          </p:cNvSpPr>
          <p:nvPr>
            <p:ph idx="1"/>
          </p:nvPr>
        </p:nvSpPr>
        <p:spPr/>
        <p:txBody>
          <a:bodyPr/>
          <a:lstStyle/>
          <a:p>
            <a:r>
              <a:rPr lang="en-US" dirty="0"/>
              <a:t>The magnetic field required for the operation of a </a:t>
            </a:r>
            <a:r>
              <a:rPr lang="en-US" dirty="0" err="1"/>
              <a:t>d.c</a:t>
            </a:r>
            <a:r>
              <a:rPr lang="en-US" dirty="0"/>
              <a:t> generator is produced by an electromagnet.</a:t>
            </a:r>
          </a:p>
          <a:p>
            <a:r>
              <a:rPr lang="en-US" dirty="0"/>
              <a:t>This electromagnets carries a field winding which produces required magnetic flux when current is passed through it.</a:t>
            </a:r>
          </a:p>
          <a:p>
            <a:r>
              <a:rPr lang="en-US" dirty="0" err="1"/>
              <a:t>Note:The</a:t>
            </a:r>
            <a:r>
              <a:rPr lang="en-US" dirty="0"/>
              <a:t> field winding is also called exciting winding &amp;current carried by the field winding an exciting current.</a:t>
            </a:r>
          </a:p>
          <a:p>
            <a:r>
              <a:rPr lang="en-US" dirty="0"/>
              <a:t>*Thus supplying current to the field winding is called “Excitation”*. &amp;the way of supplying the </a:t>
            </a:r>
            <a:r>
              <a:rPr lang="en-US" dirty="0" err="1"/>
              <a:t>excitating</a:t>
            </a:r>
            <a:r>
              <a:rPr lang="en-US" dirty="0"/>
              <a:t> current is called  method of excitation. </a:t>
            </a:r>
            <a:endParaRPr lang="en-IN" dirty="0"/>
          </a:p>
        </p:txBody>
      </p:sp>
    </p:spTree>
    <p:extLst>
      <p:ext uri="{BB962C8B-B14F-4D97-AF65-F5344CB8AC3E}">
        <p14:creationId xmlns:p14="http://schemas.microsoft.com/office/powerpoint/2010/main" val="385394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721D8-8C65-17DF-81B2-7C265371702A}"/>
              </a:ext>
            </a:extLst>
          </p:cNvPr>
          <p:cNvSpPr>
            <a:spLocks noGrp="1"/>
          </p:cNvSpPr>
          <p:nvPr>
            <p:ph idx="1"/>
          </p:nvPr>
        </p:nvSpPr>
        <p:spPr>
          <a:xfrm>
            <a:off x="838200" y="468772"/>
            <a:ext cx="10515600" cy="6236827"/>
          </a:xfrm>
        </p:spPr>
        <p:txBody>
          <a:bodyPr>
            <a:normAutofit/>
          </a:bodyPr>
          <a:lstStyle/>
          <a:p>
            <a:pPr algn="just"/>
            <a:r>
              <a:rPr lang="en-US" sz="2000" b="1" i="0" dirty="0">
                <a:solidFill>
                  <a:srgbClr val="2C2F34"/>
                </a:solidFill>
                <a:effectLst/>
                <a:latin typeface="Times New Roman" panose="02020603050405020304" pitchFamily="18" charset="0"/>
                <a:cs typeface="Times New Roman" panose="02020603050405020304" pitchFamily="18" charset="0"/>
              </a:rPr>
              <a:t>Classification of DC Machine</a:t>
            </a:r>
          </a:p>
          <a:p>
            <a:pPr algn="l"/>
            <a:r>
              <a:rPr lang="en-US" sz="2000" b="0" i="0" dirty="0">
                <a:solidFill>
                  <a:srgbClr val="2C2F34"/>
                </a:solidFill>
                <a:effectLst/>
                <a:latin typeface="Times New Roman" panose="02020603050405020304" pitchFamily="18" charset="0"/>
                <a:cs typeface="Times New Roman" panose="02020603050405020304" pitchFamily="18" charset="0"/>
              </a:rPr>
              <a:t>There are different </a:t>
            </a:r>
            <a:r>
              <a:rPr lang="en-US" sz="2000" b="1" i="0" dirty="0">
                <a:solidFill>
                  <a:srgbClr val="2C2F34"/>
                </a:solidFill>
                <a:effectLst/>
                <a:latin typeface="Times New Roman" panose="02020603050405020304" pitchFamily="18" charset="0"/>
                <a:cs typeface="Times New Roman" panose="02020603050405020304" pitchFamily="18" charset="0"/>
              </a:rPr>
              <a:t>types of DC machines</a:t>
            </a:r>
            <a:r>
              <a:rPr lang="en-US" sz="2000" b="0" i="0" dirty="0">
                <a:solidFill>
                  <a:srgbClr val="2C2F34"/>
                </a:solidFill>
                <a:effectLst/>
                <a:latin typeface="Times New Roman" panose="02020603050405020304" pitchFamily="18" charset="0"/>
                <a:cs typeface="Times New Roman" panose="02020603050405020304" pitchFamily="18" charset="0"/>
              </a:rPr>
              <a:t> like series, shunt, short shunt compound and long shunt compound.</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According to the field excitation method, the DC machines are classified as;</a:t>
            </a: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Separately Excited DC Machine</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Self-Excited DC Machine</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1" i="0" dirty="0">
                <a:solidFill>
                  <a:srgbClr val="2C2F34"/>
                </a:solidFill>
                <a:effectLst/>
                <a:latin typeface="Times New Roman" panose="02020603050405020304" pitchFamily="18" charset="0"/>
                <a:cs typeface="Times New Roman" panose="02020603050405020304" pitchFamily="18" charset="0"/>
              </a:rPr>
              <a:t>Separately Excited DC Machine</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In this type of machine, the field winding is electrically separate from the armature winding. There is no physical connection between the field winding and the armature winding.</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In separately excited machines, the field winding is supplied from a separate power source.</a:t>
            </a:r>
          </a:p>
          <a:p>
            <a:br>
              <a:rPr lang="en-US" sz="2000" b="0" i="0" u="none" strike="noStrike" dirty="0">
                <a:solidFill>
                  <a:srgbClr val="0669FF"/>
                </a:solidFill>
                <a:effectLst/>
                <a:latin typeface="Times New Roman" panose="02020603050405020304" pitchFamily="18" charset="0"/>
                <a:cs typeface="Times New Roman" panose="02020603050405020304" pitchFamily="18" charset="0"/>
                <a:hlinkClick r:id="rId2"/>
              </a:rPr>
            </a:br>
            <a:endParaRPr lang="en-IN" sz="2000" dirty="0">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043A4583-5104-94F5-A374-105F2A2E7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727" y="4292333"/>
            <a:ext cx="3242621" cy="2096895"/>
          </a:xfrm>
          <a:prstGeom prst="rect">
            <a:avLst/>
          </a:prstGeom>
        </p:spPr>
      </p:pic>
    </p:spTree>
    <p:extLst>
      <p:ext uri="{BB962C8B-B14F-4D97-AF65-F5344CB8AC3E}">
        <p14:creationId xmlns:p14="http://schemas.microsoft.com/office/powerpoint/2010/main" val="2621893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96E09-C3EF-F171-70C8-140AB7A3DB59}"/>
              </a:ext>
            </a:extLst>
          </p:cNvPr>
          <p:cNvSpPr>
            <a:spLocks noGrp="1"/>
          </p:cNvSpPr>
          <p:nvPr>
            <p:ph type="title"/>
          </p:nvPr>
        </p:nvSpPr>
        <p:spPr>
          <a:xfrm>
            <a:off x="1071716" y="393290"/>
            <a:ext cx="10515600" cy="1356391"/>
          </a:xfrm>
        </p:spPr>
        <p:txBody>
          <a:bodyPr/>
          <a:lstStyle/>
          <a:p>
            <a:r>
              <a:rPr lang="en-US" dirty="0">
                <a:latin typeface="Times New Roman" panose="02020603050405020304" pitchFamily="18" charset="0"/>
                <a:cs typeface="Times New Roman" panose="02020603050405020304" pitchFamily="18" charset="0"/>
              </a:rPr>
              <a:t>Self Excited Generator</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6479305-48CB-5DFF-A7D5-B6BB61C8A082}"/>
              </a:ext>
            </a:extLst>
          </p:cNvPr>
          <p:cNvPicPr>
            <a:picLocks noGrp="1" noChangeAspect="1"/>
          </p:cNvPicPr>
          <p:nvPr>
            <p:ph idx="1"/>
          </p:nvPr>
        </p:nvPicPr>
        <p:blipFill>
          <a:blip r:embed="rId2"/>
          <a:stretch>
            <a:fillRect/>
          </a:stretch>
        </p:blipFill>
        <p:spPr>
          <a:xfrm>
            <a:off x="1071716" y="2069456"/>
            <a:ext cx="10282083" cy="3863675"/>
          </a:xfrm>
        </p:spPr>
      </p:pic>
    </p:spTree>
    <p:extLst>
      <p:ext uri="{BB962C8B-B14F-4D97-AF65-F5344CB8AC3E}">
        <p14:creationId xmlns:p14="http://schemas.microsoft.com/office/powerpoint/2010/main" val="4183364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8FB7DF-2586-020D-5CF8-B416C111983D}"/>
              </a:ext>
            </a:extLst>
          </p:cNvPr>
          <p:cNvPicPr>
            <a:picLocks noGrp="1" noChangeAspect="1"/>
          </p:cNvPicPr>
          <p:nvPr>
            <p:ph idx="1"/>
          </p:nvPr>
        </p:nvPicPr>
        <p:blipFill>
          <a:blip r:embed="rId2"/>
          <a:stretch>
            <a:fillRect/>
          </a:stretch>
        </p:blipFill>
        <p:spPr>
          <a:xfrm>
            <a:off x="1081550" y="1484669"/>
            <a:ext cx="9704439" cy="2782529"/>
          </a:xfrm>
        </p:spPr>
      </p:pic>
    </p:spTree>
    <p:extLst>
      <p:ext uri="{BB962C8B-B14F-4D97-AF65-F5344CB8AC3E}">
        <p14:creationId xmlns:p14="http://schemas.microsoft.com/office/powerpoint/2010/main" val="3219906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CCA4-2952-3AC8-208C-2AC4D7D63827}"/>
              </a:ext>
            </a:extLst>
          </p:cNvPr>
          <p:cNvSpPr>
            <a:spLocks noGrp="1"/>
          </p:cNvSpPr>
          <p:nvPr>
            <p:ph type="title"/>
          </p:nvPr>
        </p:nvSpPr>
        <p:spPr/>
        <p:txBody>
          <a:bodyPr>
            <a:normAutofit/>
          </a:bodyPr>
          <a:lstStyle/>
          <a:p>
            <a:r>
              <a:rPr lang="en-US" sz="4000" b="1" i="0" dirty="0">
                <a:effectLst/>
                <a:latin typeface="Times New Roman" panose="02020603050405020304" pitchFamily="18" charset="0"/>
                <a:cs typeface="Times New Roman" panose="02020603050405020304" pitchFamily="18" charset="0"/>
              </a:rPr>
              <a:t>The Working Principle Of A DC Generator</a:t>
            </a:r>
            <a:r>
              <a:rPr lang="en-US" sz="4000" b="0" i="0" dirty="0">
                <a:effectLst/>
                <a:latin typeface="Times New Roman" panose="02020603050405020304" pitchFamily="18" charset="0"/>
                <a:cs typeface="Times New Roman" panose="02020603050405020304" pitchFamily="18" charset="0"/>
              </a:rPr>
              <a:t>.</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A308D0-E49C-53FD-46D6-65BA52B1E763}"/>
              </a:ext>
            </a:extLst>
          </p:cNvPr>
          <p:cNvSpPr>
            <a:spLocks noGrp="1"/>
          </p:cNvSpPr>
          <p:nvPr>
            <p:ph idx="1"/>
          </p:nvPr>
        </p:nvSpPr>
        <p:spPr/>
        <p:txBody>
          <a:bodyPr>
            <a:normAutofit/>
          </a:bodyPr>
          <a:lstStyle/>
          <a:p>
            <a:r>
              <a:rPr lang="en-IN" sz="2000" b="1" i="0" dirty="0">
                <a:effectLst/>
                <a:latin typeface="Times New Roman" panose="02020603050405020304" pitchFamily="18" charset="0"/>
                <a:cs typeface="Times New Roman" panose="02020603050405020304" pitchFamily="18" charset="0"/>
              </a:rPr>
              <a:t>Single Loop DC Generator</a:t>
            </a:r>
          </a:p>
          <a:p>
            <a:r>
              <a:rPr lang="en-US" sz="2000" b="0" i="0" dirty="0">
                <a:effectLst/>
                <a:latin typeface="Times New Roman" panose="02020603050405020304" pitchFamily="18" charset="0"/>
                <a:cs typeface="Times New Roman" panose="02020603050405020304" pitchFamily="18" charset="0"/>
              </a:rPr>
              <a:t>a single loop of a conductor of rectangular shape is placed between two opposite poles of a magnet.</a:t>
            </a:r>
            <a:endParaRPr lang="en-IN" sz="2000" b="1" i="0" dirty="0">
              <a:effectLst/>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Let’s consider, the rectangular loop of the conductor is ABCD which rotates inside the magnetic field about its axis ab.</a:t>
            </a: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54C0B48-EF23-B39A-30AE-A9EB22056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478" y="2787100"/>
            <a:ext cx="4493342" cy="2527062"/>
          </a:xfrm>
          <a:prstGeom prst="rect">
            <a:avLst/>
          </a:prstGeom>
        </p:spPr>
      </p:pic>
    </p:spTree>
    <p:extLst>
      <p:ext uri="{BB962C8B-B14F-4D97-AF65-F5344CB8AC3E}">
        <p14:creationId xmlns:p14="http://schemas.microsoft.com/office/powerpoint/2010/main" val="3414753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D255C0-8015-956E-C6A6-2BA955D0EADF}"/>
              </a:ext>
            </a:extLst>
          </p:cNvPr>
          <p:cNvSpPr>
            <a:spLocks noGrp="1"/>
          </p:cNvSpPr>
          <p:nvPr>
            <p:ph idx="1"/>
          </p:nvPr>
        </p:nvSpPr>
        <p:spPr>
          <a:xfrm>
            <a:off x="838200" y="478606"/>
            <a:ext cx="10515600" cy="5922194"/>
          </a:xfrm>
        </p:spPr>
        <p:txBody>
          <a:bodyPr>
            <a:normAutofit/>
          </a:bodyPr>
          <a:lstStyle/>
          <a:p>
            <a:pPr algn="just"/>
            <a:r>
              <a:rPr lang="en-US" sz="2000" b="1" i="0" dirty="0">
                <a:solidFill>
                  <a:srgbClr val="2C2F34"/>
                </a:solidFill>
                <a:effectLst/>
                <a:latin typeface="Times New Roman" panose="02020603050405020304" pitchFamily="18" charset="0"/>
                <a:cs typeface="Times New Roman" panose="02020603050405020304" pitchFamily="18" charset="0"/>
              </a:rPr>
              <a:t>Self-excited DC Machine</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In this type of DC machine, the field winding and armature winding are connected with each other. The performance characteristic of a machine depends on the connection between the field winding and armature winding.</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According to the connection between field winding and armature winding, the DC machines are classified as;</a:t>
            </a: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Series Wound DC Machine</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Shunt Wound DC Machine</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Compound Wound DC Machine</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marL="0" indent="0" algn="just">
              <a:buNone/>
            </a:pPr>
            <a:r>
              <a:rPr lang="en-US" sz="2400" b="1" i="0" dirty="0">
                <a:solidFill>
                  <a:srgbClr val="2C2F34"/>
                </a:solidFill>
                <a:effectLst/>
                <a:latin typeface="Times New Roman" panose="02020603050405020304" pitchFamily="18" charset="0"/>
                <a:cs typeface="Times New Roman" panose="02020603050405020304" pitchFamily="18" charset="0"/>
              </a:rPr>
              <a:t>Series DC Machine</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In this type of DC machine, the field winding is connected in series with the armature winding. Because of the series connection, the entire load current (armature current) will pass from the field winding. And this current is high.</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So, the series field winding is designed with a smaller number of turns of thick wire to reduce the resistance.</a:t>
            </a:r>
          </a:p>
          <a:p>
            <a:endParaRPr lang="en-IN" sz="2000" dirty="0">
              <a:latin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100A2F3B-A556-8D35-138C-85EBCF184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573" y="2281083"/>
            <a:ext cx="1939482" cy="167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023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38024B-5B5B-A85A-6886-80DB37EF5F44}"/>
              </a:ext>
            </a:extLst>
          </p:cNvPr>
          <p:cNvSpPr>
            <a:spLocks noGrp="1"/>
          </p:cNvSpPr>
          <p:nvPr>
            <p:ph idx="1"/>
          </p:nvPr>
        </p:nvSpPr>
        <p:spPr>
          <a:xfrm>
            <a:off x="838200" y="508102"/>
            <a:ext cx="10515600" cy="5814040"/>
          </a:xfrm>
        </p:spPr>
        <p:txBody>
          <a:bodyPr>
            <a:normAutofit/>
          </a:bodyPr>
          <a:lstStyle/>
          <a:p>
            <a:pPr algn="just"/>
            <a:r>
              <a:rPr lang="en-US" sz="2400" b="1" i="0" dirty="0">
                <a:solidFill>
                  <a:srgbClr val="2C2F34"/>
                </a:solidFill>
                <a:effectLst/>
                <a:latin typeface="Times New Roman" panose="02020603050405020304" pitchFamily="18" charset="0"/>
                <a:cs typeface="Times New Roman" panose="02020603050405020304" pitchFamily="18" charset="0"/>
              </a:rPr>
              <a:t>Shunt Wound DC Machine</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In this type of DC machine, the field winding is connected in parallel with the armature winding. Because of the parallel connection, full voltage is applied to the field winding. </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Therefore, shunt winding is designed with a large number of turns with high resistance.</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current flow through the field winding is very small. It is just 5% of the rated armature current.</a:t>
            </a:r>
          </a:p>
          <a:p>
            <a:br>
              <a:rPr lang="en-US" sz="2000" b="0" i="0" u="none" strike="noStrike" dirty="0">
                <a:solidFill>
                  <a:srgbClr val="0669FF"/>
                </a:solidFill>
                <a:effectLst/>
                <a:latin typeface="Times New Roman" panose="02020603050405020304" pitchFamily="18" charset="0"/>
                <a:cs typeface="Times New Roman" panose="02020603050405020304" pitchFamily="18" charset="0"/>
                <a:hlinkClick r:id="rId2"/>
              </a:rPr>
            </a:br>
            <a:endParaRPr lang="en-IN" sz="2000" dirty="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7F9268E8-E4BC-03B5-5860-B4509BFA9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811" y="3301335"/>
            <a:ext cx="24574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945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7A2FE-F19F-C716-35BF-1D3DCD2FF43D}"/>
              </a:ext>
            </a:extLst>
          </p:cNvPr>
          <p:cNvSpPr>
            <a:spLocks noGrp="1"/>
          </p:cNvSpPr>
          <p:nvPr>
            <p:ph idx="1"/>
          </p:nvPr>
        </p:nvSpPr>
        <p:spPr>
          <a:xfrm>
            <a:off x="838200" y="353961"/>
            <a:ext cx="10515600" cy="5823002"/>
          </a:xfrm>
        </p:spPr>
        <p:txBody>
          <a:bodyPr>
            <a:normAutofit/>
          </a:bodyPr>
          <a:lstStyle/>
          <a:p>
            <a:pPr algn="just"/>
            <a:r>
              <a:rPr lang="en-US" sz="2000" b="1" i="0" dirty="0">
                <a:solidFill>
                  <a:srgbClr val="2C2F34"/>
                </a:solidFill>
                <a:effectLst/>
                <a:latin typeface="Times New Roman" panose="02020603050405020304" pitchFamily="18" charset="0"/>
                <a:cs typeface="Times New Roman" panose="02020603050405020304" pitchFamily="18" charset="0"/>
              </a:rPr>
              <a:t>Compound Wound DC Machine</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In this type of DC machine, two field windings are used. One winding is connected in series and second winding is connected in parallel with the armature winding.</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compound Wound DC Machine is also classified into two types;</a:t>
            </a: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Short Shunt</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Long Shunt</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1" i="0" dirty="0">
                <a:solidFill>
                  <a:srgbClr val="2C2F34"/>
                </a:solidFill>
                <a:effectLst/>
                <a:latin typeface="Times New Roman" panose="02020603050405020304" pitchFamily="18" charset="0"/>
                <a:cs typeface="Times New Roman" panose="02020603050405020304" pitchFamily="18" charset="0"/>
              </a:rPr>
              <a:t>Short Shunt</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If the field winding is connected in parallel with only the armature winding, the machine is called a Short shunt compound wound DC machine.</a:t>
            </a:r>
          </a:p>
          <a:p>
            <a:br>
              <a:rPr lang="en-US" sz="2000" b="0" i="0" u="none" strike="noStrike" dirty="0">
                <a:solidFill>
                  <a:srgbClr val="0669FF"/>
                </a:solidFill>
                <a:effectLst/>
                <a:latin typeface="Times New Roman" panose="02020603050405020304" pitchFamily="18" charset="0"/>
                <a:cs typeface="Times New Roman" panose="02020603050405020304" pitchFamily="18" charset="0"/>
                <a:hlinkClick r:id="rId2"/>
              </a:rPr>
            </a:br>
            <a:endParaRPr lang="en-IN" sz="2000" dirty="0">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8D300DCA-6CF6-F116-4ED8-31B721993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443" y="3893574"/>
            <a:ext cx="1925578" cy="2118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28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025E-2A97-0895-908A-498FA0DCC9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685876-4A9E-80B0-E023-1A7790CEDAA6}"/>
              </a:ext>
            </a:extLst>
          </p:cNvPr>
          <p:cNvSpPr>
            <a:spLocks noGrp="1"/>
          </p:cNvSpPr>
          <p:nvPr>
            <p:ph idx="1"/>
          </p:nvPr>
        </p:nvSpPr>
        <p:spPr/>
        <p:txBody>
          <a:bodyPr>
            <a:normAutofit/>
          </a:bodyPr>
          <a:lstStyle/>
          <a:p>
            <a:pPr algn="just"/>
            <a:r>
              <a:rPr lang="en-US" sz="2000" b="1" i="0" dirty="0">
                <a:solidFill>
                  <a:srgbClr val="2C2F34"/>
                </a:solidFill>
                <a:effectLst/>
                <a:latin typeface="Times New Roman" panose="02020603050405020304" pitchFamily="18" charset="0"/>
                <a:cs typeface="Times New Roman" panose="02020603050405020304" pitchFamily="18" charset="0"/>
              </a:rPr>
              <a:t>Long Shunt</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If the field winding is connected parallel with a combination of series field winding and armature winding, the machine is called a Long-shunt compound wound DC Machine.</a:t>
            </a:r>
          </a:p>
          <a:p>
            <a:endParaRPr lang="en-IN" sz="20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D7116D16-B4EF-245C-BCF1-24A593B1E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939" y="3682638"/>
            <a:ext cx="2955822" cy="233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340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5ED3E-D0AD-2353-894F-CB6FAA2EF393}"/>
              </a:ext>
            </a:extLst>
          </p:cNvPr>
          <p:cNvSpPr>
            <a:spLocks noGrp="1"/>
          </p:cNvSpPr>
          <p:nvPr>
            <p:ph idx="1"/>
          </p:nvPr>
        </p:nvSpPr>
        <p:spPr>
          <a:xfrm>
            <a:off x="838200" y="334297"/>
            <a:ext cx="10515600" cy="5842666"/>
          </a:xfrm>
        </p:spPr>
        <p:txBody>
          <a:bodyPr>
            <a:noAutofit/>
          </a:bodyPr>
          <a:lstStyle/>
          <a:p>
            <a:pPr algn="just"/>
            <a:r>
              <a:rPr lang="en-US" sz="2000" b="1" i="0" dirty="0">
                <a:solidFill>
                  <a:srgbClr val="2C2F34"/>
                </a:solidFill>
                <a:effectLst/>
                <a:latin typeface="Times New Roman" panose="02020603050405020304" pitchFamily="18" charset="0"/>
                <a:cs typeface="Times New Roman" panose="02020603050405020304" pitchFamily="18" charset="0"/>
              </a:rPr>
              <a:t>Applications of DC Machines</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use of electrical energy increases day by day. And because of that, the use of electrical machines is also increasing.</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Generally, the DC machines are used in supplying excitation of an alternator and it is also used in many applications like welding process, variable-speed motor drives and electrolytic and electroplating process.</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Small DC machines are used as a control device such as speed sensing, positioning, and tracking.</a:t>
            </a:r>
          </a:p>
          <a:p>
            <a:pPr algn="just"/>
            <a:r>
              <a:rPr lang="en-US" sz="2000" b="1" i="0" dirty="0">
                <a:solidFill>
                  <a:srgbClr val="2C2F34"/>
                </a:solidFill>
                <a:effectLst/>
                <a:latin typeface="Times New Roman" panose="02020603050405020304" pitchFamily="18" charset="0"/>
                <a:cs typeface="Times New Roman" panose="02020603050405020304" pitchFamily="18" charset="0"/>
              </a:rPr>
              <a:t>Application of DC Machine as a Motor</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DC motors are divided into three types; Series motor, Shunt motor, and Compound motor.</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6030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938B8F-884A-62E3-54C2-B70E3484C545}"/>
              </a:ext>
            </a:extLst>
          </p:cNvPr>
          <p:cNvSpPr>
            <a:spLocks noGrp="1"/>
          </p:cNvSpPr>
          <p:nvPr>
            <p:ph idx="1"/>
          </p:nvPr>
        </p:nvSpPr>
        <p:spPr>
          <a:xfrm>
            <a:off x="641555" y="714580"/>
            <a:ext cx="10515600" cy="4351338"/>
          </a:xfrm>
        </p:spPr>
        <p:txBody>
          <a:bodyPr>
            <a:normAutofit/>
          </a:bodyPr>
          <a:lstStyle/>
          <a:p>
            <a:pPr algn="just"/>
            <a:r>
              <a:rPr lang="en-US" sz="2000" b="1" i="0" dirty="0">
                <a:solidFill>
                  <a:srgbClr val="2C2F34"/>
                </a:solidFill>
                <a:effectLst/>
                <a:latin typeface="Times New Roman" panose="02020603050405020304" pitchFamily="18" charset="0"/>
                <a:cs typeface="Times New Roman" panose="02020603050405020304" pitchFamily="18" charset="0"/>
              </a:rPr>
              <a:t>Application of DC Machine as Generator</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DC generators are classified as Separately excited DC generator, Shunt-wound, and Series-Wound generator.</a:t>
            </a: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Separately excited DC Generator</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This type of DC generator is used for testing in laboratories. Because it has a wide range of voltage input. It is also used as a supply to DC motor.</a:t>
            </a: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Shunt-wound Generator</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This type of generator used to </a:t>
            </a:r>
            <a:r>
              <a:rPr lang="en-US" sz="2000" b="0" i="0" u="none" strike="noStrike" dirty="0">
                <a:solidFill>
                  <a:srgbClr val="0669FF"/>
                </a:solidFill>
                <a:effectLst/>
                <a:latin typeface="Times New Roman" panose="02020603050405020304" pitchFamily="18" charset="0"/>
                <a:cs typeface="Times New Roman" panose="02020603050405020304" pitchFamily="18" charset="0"/>
                <a:hlinkClick r:id="rId2"/>
              </a:rPr>
              <a:t>charge a battery</a:t>
            </a:r>
            <a:r>
              <a:rPr lang="en-US" sz="2000" b="0" i="0" dirty="0">
                <a:solidFill>
                  <a:srgbClr val="2C2F34"/>
                </a:solidFill>
                <a:effectLst/>
                <a:latin typeface="Times New Roman" panose="02020603050405020304" pitchFamily="18" charset="0"/>
                <a:cs typeface="Times New Roman" panose="02020603050405020304" pitchFamily="18" charset="0"/>
              </a:rPr>
              <a:t> and provide excitation to the alternator. This type of generator also used for lighting purposes.</a:t>
            </a: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Series-wound Generator</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Series-wound generators are used in locomotive for providing fie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467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4FFF-8A84-6A28-4508-189B635FE1B0}"/>
              </a:ext>
            </a:extLst>
          </p:cNvPr>
          <p:cNvSpPr>
            <a:spLocks noGrp="1"/>
          </p:cNvSpPr>
          <p:nvPr>
            <p:ph type="title"/>
          </p:nvPr>
        </p:nvSpPr>
        <p:spPr/>
        <p:txBody>
          <a:bodyPr/>
          <a:lstStyle/>
          <a:p>
            <a:r>
              <a:rPr lang="en-US" dirty="0"/>
              <a:t>DC MOTOR</a:t>
            </a:r>
            <a:endParaRPr lang="en-IN" dirty="0"/>
          </a:p>
        </p:txBody>
      </p:sp>
      <p:sp>
        <p:nvSpPr>
          <p:cNvPr id="3" name="Content Placeholder 2">
            <a:extLst>
              <a:ext uri="{FF2B5EF4-FFF2-40B4-BE49-F238E27FC236}">
                <a16:creationId xmlns:a16="http://schemas.microsoft.com/office/drawing/2014/main" id="{C5607ACC-50C8-7A77-E194-196FF7F41972}"/>
              </a:ext>
            </a:extLst>
          </p:cNvPr>
          <p:cNvSpPr>
            <a:spLocks noGrp="1"/>
          </p:cNvSpPr>
          <p:nvPr>
            <p:ph idx="1"/>
          </p:nvPr>
        </p:nvSpPr>
        <p:spPr>
          <a:xfrm>
            <a:off x="838200" y="1515045"/>
            <a:ext cx="10656938" cy="4740576"/>
          </a:xfrm>
        </p:spPr>
        <p:txBody>
          <a:bodyPr>
            <a:normAutofit/>
          </a:bodyPr>
          <a:lstStyle/>
          <a:p>
            <a:pPr fontAlgn="base"/>
            <a:r>
              <a:rPr lang="en-US" sz="2000" b="0" dirty="0">
                <a:solidFill>
                  <a:srgbClr val="222222"/>
                </a:solidFill>
                <a:effectLst/>
                <a:latin typeface="Times New Roman" panose="02020603050405020304" pitchFamily="18" charset="0"/>
                <a:cs typeface="Times New Roman" panose="02020603050405020304" pitchFamily="18" charset="0"/>
              </a:rPr>
              <a:t>Working Principle of a DC Motor</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DC motor is the device which converts the direct current into the mechanical work. It works on the principle of </a:t>
            </a:r>
            <a:r>
              <a:rPr lang="en-US" sz="2000" b="1" i="0" dirty="0">
                <a:solidFill>
                  <a:srgbClr val="222222"/>
                </a:solidFill>
                <a:effectLst/>
                <a:latin typeface="Times New Roman" panose="02020603050405020304" pitchFamily="18" charset="0"/>
                <a:cs typeface="Times New Roman" panose="02020603050405020304" pitchFamily="18" charset="0"/>
              </a:rPr>
              <a:t>Lorentz Law, </a:t>
            </a:r>
            <a:r>
              <a:rPr lang="en-US" sz="2000" b="0" i="0" dirty="0">
                <a:solidFill>
                  <a:srgbClr val="222222"/>
                </a:solidFill>
                <a:effectLst/>
                <a:latin typeface="Times New Roman" panose="02020603050405020304" pitchFamily="18" charset="0"/>
                <a:cs typeface="Times New Roman" panose="02020603050405020304" pitchFamily="18" charset="0"/>
              </a:rPr>
              <a:t>which states that </a:t>
            </a:r>
            <a:r>
              <a:rPr lang="en-US" sz="2000" b="1" i="0" dirty="0">
                <a:solidFill>
                  <a:srgbClr val="222222"/>
                </a:solidFill>
                <a:effectLst/>
                <a:latin typeface="Times New Roman" panose="02020603050405020304" pitchFamily="18" charset="0"/>
                <a:cs typeface="Times New Roman" panose="02020603050405020304" pitchFamily="18" charset="0"/>
              </a:rPr>
              <a:t>“</a:t>
            </a:r>
            <a:r>
              <a:rPr lang="en-US" sz="2000" b="1" i="1" dirty="0">
                <a:solidFill>
                  <a:srgbClr val="222222"/>
                </a:solidFill>
                <a:effectLst/>
                <a:latin typeface="Times New Roman" panose="02020603050405020304" pitchFamily="18" charset="0"/>
                <a:cs typeface="Times New Roman" panose="02020603050405020304" pitchFamily="18" charset="0"/>
              </a:rPr>
              <a:t>the current-carrying conductor placed in a magnetic and electric field experience a force</a:t>
            </a:r>
            <a:r>
              <a:rPr lang="en-US" sz="2000" b="1" i="0" dirty="0">
                <a:solidFill>
                  <a:srgbClr val="222222"/>
                </a:solidFill>
                <a:effectLst/>
                <a:latin typeface="Times New Roman" panose="02020603050405020304" pitchFamily="18" charset="0"/>
                <a:cs typeface="Times New Roman" panose="02020603050405020304" pitchFamily="18" charset="0"/>
              </a:rPr>
              <a:t>”.  </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experienced force is called the Lorentz force. The </a:t>
            </a:r>
            <a:r>
              <a:rPr lang="en-US" sz="2000" b="0" i="0" dirty="0" err="1">
                <a:solidFill>
                  <a:srgbClr val="222222"/>
                </a:solidFill>
                <a:effectLst/>
                <a:latin typeface="Times New Roman" panose="02020603050405020304" pitchFamily="18" charset="0"/>
                <a:cs typeface="Times New Roman" panose="02020603050405020304" pitchFamily="18" charset="0"/>
              </a:rPr>
              <a:t>Flemming</a:t>
            </a:r>
            <a:r>
              <a:rPr lang="en-US" sz="2000" b="0" i="0" dirty="0">
                <a:solidFill>
                  <a:srgbClr val="222222"/>
                </a:solidFill>
                <a:effectLst/>
                <a:latin typeface="Times New Roman" panose="02020603050405020304" pitchFamily="18" charset="0"/>
                <a:cs typeface="Times New Roman" panose="02020603050405020304" pitchFamily="18" charset="0"/>
              </a:rPr>
              <a:t> left-hand rule gives the direction of the force.</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Fleming Left Hand Rule</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If the thumb, middle finger and the index finger of the left hand are displaced from each other by an angle of 90°, the middle finger represents the direction of the magnetic field. The index finger represents the direction of the current, and the thumb shows the direction of forces acting on the conductor.</a:t>
            </a:r>
          </a:p>
          <a:p>
            <a:pPr algn="l" fontAlgn="base"/>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92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C697B7E-8B56-E9D8-7A31-66CB55CF5A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61587" y="489350"/>
            <a:ext cx="2706129" cy="25158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A02F1FA-5B8C-2ACB-1ABB-AFF5926D5B0F}"/>
              </a:ext>
            </a:extLst>
          </p:cNvPr>
          <p:cNvSpPr txBox="1"/>
          <p:nvPr/>
        </p:nvSpPr>
        <p:spPr>
          <a:xfrm>
            <a:off x="1533832" y="3126036"/>
            <a:ext cx="6096000" cy="369332"/>
          </a:xfrm>
          <a:prstGeom prst="rect">
            <a:avLst/>
          </a:prstGeom>
          <a:noFill/>
        </p:spPr>
        <p:txBody>
          <a:bodyPr wrap="square">
            <a:spAutoFit/>
          </a:bodyPr>
          <a:lstStyle/>
          <a:p>
            <a:r>
              <a:rPr lang="en-US" b="0" i="0" dirty="0">
                <a:solidFill>
                  <a:srgbClr val="222222"/>
                </a:solidFill>
                <a:effectLst/>
                <a:latin typeface="Nunito Sans" pitchFamily="2" charset="0"/>
              </a:rPr>
              <a:t>The formula calculates the magnitude of the force,</a:t>
            </a:r>
            <a:endParaRPr lang="en-IN" dirty="0"/>
          </a:p>
        </p:txBody>
      </p:sp>
      <p:pic>
        <p:nvPicPr>
          <p:cNvPr id="2052" name="Picture 4">
            <a:extLst>
              <a:ext uri="{FF2B5EF4-FFF2-40B4-BE49-F238E27FC236}">
                <a16:creationId xmlns:a16="http://schemas.microsoft.com/office/drawing/2014/main" id="{2032F7D6-C00F-13D8-BF68-E28816A95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716" y="3067814"/>
            <a:ext cx="1847850" cy="4857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834457-E2BB-F81C-86AB-2F83276D715E}"/>
              </a:ext>
            </a:extLst>
          </p:cNvPr>
          <p:cNvSpPr txBox="1"/>
          <p:nvPr/>
        </p:nvSpPr>
        <p:spPr>
          <a:xfrm>
            <a:off x="1278194" y="3775589"/>
            <a:ext cx="10215716" cy="2308324"/>
          </a:xfrm>
          <a:prstGeom prst="rect">
            <a:avLst/>
          </a:prstGeom>
          <a:noFill/>
        </p:spPr>
        <p:txBody>
          <a:bodyPr wrap="square">
            <a:spAutoFit/>
          </a:bodyPr>
          <a:lstStyle/>
          <a:p>
            <a:r>
              <a:rPr lang="en-US" b="0" i="0" dirty="0">
                <a:solidFill>
                  <a:srgbClr val="222222"/>
                </a:solidFill>
                <a:effectLst/>
                <a:latin typeface="Nunito Sans" pitchFamily="2" charset="0"/>
              </a:rPr>
              <a:t>Before understanding the working of DC motor, first, we have to know about its construction. The armature and stator are the two main parts of the DC motor. </a:t>
            </a:r>
          </a:p>
          <a:p>
            <a:r>
              <a:rPr lang="en-US" b="0" i="0" dirty="0">
                <a:solidFill>
                  <a:srgbClr val="222222"/>
                </a:solidFill>
                <a:effectLst/>
                <a:latin typeface="Nunito Sans" pitchFamily="2" charset="0"/>
              </a:rPr>
              <a:t>The armature is the rotating part, and the stator is their stationary part. The armature coil is connected to the DC supply.</a:t>
            </a:r>
          </a:p>
          <a:p>
            <a:r>
              <a:rPr lang="en-US" b="0" i="0" dirty="0">
                <a:solidFill>
                  <a:srgbClr val="222222"/>
                </a:solidFill>
                <a:effectLst/>
                <a:latin typeface="Nunito Sans" pitchFamily="2" charset="0"/>
              </a:rPr>
              <a:t>The armature coil consists the commutators and brushes. </a:t>
            </a:r>
          </a:p>
          <a:p>
            <a:r>
              <a:rPr lang="en-US" b="0" i="0" dirty="0">
                <a:solidFill>
                  <a:srgbClr val="222222"/>
                </a:solidFill>
                <a:effectLst/>
                <a:latin typeface="Nunito Sans" pitchFamily="2" charset="0"/>
              </a:rPr>
              <a:t>The commutators convert the AC induced in the armature into DC and the brushes transfer the current from rotating part of the motor to the stationary external load. </a:t>
            </a:r>
          </a:p>
          <a:p>
            <a:r>
              <a:rPr lang="en-US" b="0" i="0" dirty="0">
                <a:solidFill>
                  <a:srgbClr val="222222"/>
                </a:solidFill>
                <a:effectLst/>
                <a:latin typeface="Nunito Sans" pitchFamily="2" charset="0"/>
              </a:rPr>
              <a:t>The armature is placed between the north and south pole of the permanent or electromagnet.</a:t>
            </a:r>
            <a:endParaRPr lang="en-IN" dirty="0"/>
          </a:p>
        </p:txBody>
      </p:sp>
    </p:spTree>
    <p:extLst>
      <p:ext uri="{BB962C8B-B14F-4D97-AF65-F5344CB8AC3E}">
        <p14:creationId xmlns:p14="http://schemas.microsoft.com/office/powerpoint/2010/main" val="1795777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FABED-9C54-FB1B-12AA-BF37E05425E9}"/>
              </a:ext>
            </a:extLst>
          </p:cNvPr>
          <p:cNvSpPr>
            <a:spLocks noGrp="1"/>
          </p:cNvSpPr>
          <p:nvPr>
            <p:ph idx="1"/>
          </p:nvPr>
        </p:nvSpPr>
        <p:spPr>
          <a:xfrm>
            <a:off x="749709" y="488437"/>
            <a:ext cx="10950677" cy="6040181"/>
          </a:xfrm>
        </p:spPr>
        <p:txBody>
          <a:bodyPr>
            <a:normAutofit/>
          </a:bodyPr>
          <a:lstStyle/>
          <a:p>
            <a:r>
              <a:rPr lang="en-US" sz="2000" b="0" i="0" dirty="0">
                <a:solidFill>
                  <a:srgbClr val="222222"/>
                </a:solidFill>
                <a:effectLst/>
                <a:latin typeface="Times New Roman" panose="02020603050405020304" pitchFamily="18" charset="0"/>
                <a:cs typeface="Times New Roman" panose="02020603050405020304" pitchFamily="18" charset="0"/>
              </a:rPr>
              <a:t>For simplicity, consider that the armature has only one coil which is placed between the magnetic field shown below in the figure A. </a:t>
            </a:r>
          </a:p>
          <a:p>
            <a:r>
              <a:rPr lang="en-US" sz="2000" b="0" i="0" dirty="0">
                <a:solidFill>
                  <a:srgbClr val="222222"/>
                </a:solidFill>
                <a:effectLst/>
                <a:latin typeface="Times New Roman" panose="02020603050405020304" pitchFamily="18" charset="0"/>
                <a:cs typeface="Times New Roman" panose="02020603050405020304" pitchFamily="18" charset="0"/>
              </a:rPr>
              <a:t>When the DC supply is given to the armature coil the current starts flowing through it. This current develops its own field around the coil.</a:t>
            </a:r>
          </a:p>
          <a:p>
            <a:r>
              <a:rPr lang="en-US" sz="2000" b="0" i="0" dirty="0">
                <a:solidFill>
                  <a:srgbClr val="222222"/>
                </a:solidFill>
                <a:effectLst/>
                <a:latin typeface="Times New Roman" panose="02020603050405020304" pitchFamily="18" charset="0"/>
                <a:cs typeface="Times New Roman" panose="02020603050405020304" pitchFamily="18" charset="0"/>
              </a:rPr>
              <a:t>Figure B shows the field induces around the coil:</a:t>
            </a:r>
            <a:endParaRPr lang="en-US" sz="2000" dirty="0">
              <a:solidFill>
                <a:srgbClr val="222222"/>
              </a:solidFill>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9CDA5DE7-F40D-03F1-B18A-9CC18D8E7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967" y="2213885"/>
            <a:ext cx="5094492" cy="24892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002C28-39EA-393A-C395-A967DC39024C}"/>
              </a:ext>
            </a:extLst>
          </p:cNvPr>
          <p:cNvSpPr txBox="1"/>
          <p:nvPr/>
        </p:nvSpPr>
        <p:spPr>
          <a:xfrm>
            <a:off x="749709" y="4766848"/>
            <a:ext cx="11078495" cy="1323439"/>
          </a:xfrm>
          <a:prstGeom prst="rect">
            <a:avLst/>
          </a:prstGeom>
          <a:noFill/>
        </p:spPr>
        <p:txBody>
          <a:bodyPr wrap="square">
            <a:spAutoFit/>
          </a:bodyPr>
          <a:lstStyle/>
          <a:p>
            <a:r>
              <a:rPr lang="en-US" sz="2000" b="0" i="0" dirty="0">
                <a:solidFill>
                  <a:srgbClr val="222222"/>
                </a:solidFill>
                <a:effectLst/>
                <a:latin typeface="Times New Roman" panose="02020603050405020304" pitchFamily="18" charset="0"/>
                <a:cs typeface="Times New Roman" panose="02020603050405020304" pitchFamily="18" charset="0"/>
              </a:rPr>
              <a:t>By the interaction of the fields (produced by the coil and the magnet), the resultant field develops across the conductor. </a:t>
            </a:r>
          </a:p>
          <a:p>
            <a:r>
              <a:rPr lang="en-US" sz="2000" b="0" i="0" dirty="0">
                <a:solidFill>
                  <a:srgbClr val="222222"/>
                </a:solidFill>
                <a:effectLst/>
                <a:latin typeface="Times New Roman" panose="02020603050405020304" pitchFamily="18" charset="0"/>
                <a:cs typeface="Times New Roman" panose="02020603050405020304" pitchFamily="18" charset="0"/>
              </a:rPr>
              <a:t>The resultant field tends to regain its original position, i.e. in the axis of the main field. The field exerts the force at the ends of the conductor, and thus the coil starts rotating.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165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AD6D07B-F097-B5FF-CAA3-53773ABBB7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13112" y="442451"/>
            <a:ext cx="3061592" cy="31781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3B2E9A-4488-3A5D-D415-4DB749AC90C9}"/>
              </a:ext>
            </a:extLst>
          </p:cNvPr>
          <p:cNvSpPr txBox="1"/>
          <p:nvPr/>
        </p:nvSpPr>
        <p:spPr>
          <a:xfrm>
            <a:off x="617296" y="940958"/>
            <a:ext cx="7779452" cy="2554545"/>
          </a:xfrm>
          <a:prstGeom prst="rect">
            <a:avLst/>
          </a:prstGeom>
          <a:noFill/>
        </p:spPr>
        <p:txBody>
          <a:bodyPr wrap="square">
            <a:sp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Let the field produced by the main field be F</a:t>
            </a:r>
            <a:r>
              <a:rPr lang="en-US" sz="2000" b="0" i="0" baseline="-25000" dirty="0">
                <a:solidFill>
                  <a:srgbClr val="222222"/>
                </a:solidFill>
                <a:effectLst/>
                <a:latin typeface="Times New Roman" panose="02020603050405020304" pitchFamily="18" charset="0"/>
                <a:cs typeface="Times New Roman" panose="02020603050405020304" pitchFamily="18" charset="0"/>
              </a:rPr>
              <a:t>m</a:t>
            </a:r>
            <a:r>
              <a:rPr lang="en-US" sz="2000" b="0" i="0" dirty="0">
                <a:solidFill>
                  <a:srgbClr val="222222"/>
                </a:solidFill>
                <a:effectLst/>
                <a:latin typeface="Times New Roman" panose="02020603050405020304" pitchFamily="18" charset="0"/>
                <a:cs typeface="Times New Roman" panose="02020603050405020304" pitchFamily="18" charset="0"/>
              </a:rPr>
              <a:t>, and this field rotates in the clockwise direction. </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When the current flows in the coil, they produce their own magnetic field say, F</a:t>
            </a:r>
            <a:r>
              <a:rPr lang="en-US" sz="2000" b="0" i="0" baseline="-25000" dirty="0">
                <a:solidFill>
                  <a:srgbClr val="222222"/>
                </a:solidFill>
                <a:effectLst/>
                <a:latin typeface="Times New Roman" panose="02020603050405020304" pitchFamily="18" charset="0"/>
                <a:cs typeface="Times New Roman" panose="02020603050405020304" pitchFamily="18" charset="0"/>
              </a:rPr>
              <a:t>r</a:t>
            </a:r>
            <a:r>
              <a:rPr lang="en-US" sz="2000" b="0" i="0" dirty="0">
                <a:solidFill>
                  <a:srgbClr val="222222"/>
                </a:solidFill>
                <a:effectLst/>
                <a:latin typeface="Times New Roman" panose="02020603050405020304" pitchFamily="18" charset="0"/>
                <a:cs typeface="Times New Roman" panose="02020603050405020304" pitchFamily="18" charset="0"/>
              </a:rPr>
              <a:t>. </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field F</a:t>
            </a:r>
            <a:r>
              <a:rPr lang="en-US" sz="2000" b="0" i="0" baseline="-25000" dirty="0">
                <a:solidFill>
                  <a:srgbClr val="222222"/>
                </a:solidFill>
                <a:effectLst/>
                <a:latin typeface="Times New Roman" panose="02020603050405020304" pitchFamily="18" charset="0"/>
                <a:cs typeface="Times New Roman" panose="02020603050405020304" pitchFamily="18" charset="0"/>
              </a:rPr>
              <a:t>r</a:t>
            </a:r>
            <a:r>
              <a:rPr lang="en-US" sz="2000" b="0" i="0" dirty="0">
                <a:solidFill>
                  <a:srgbClr val="222222"/>
                </a:solidFill>
                <a:effectLst/>
                <a:latin typeface="Times New Roman" panose="02020603050405020304" pitchFamily="18" charset="0"/>
                <a:cs typeface="Times New Roman" panose="02020603050405020304" pitchFamily="18" charset="0"/>
              </a:rPr>
              <a:t> tries to come in the direction of the main field. Thereby, the torque act on the armature coil.</a:t>
            </a:r>
          </a:p>
          <a:p>
            <a:b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3"/>
              </a:rPr>
            </a:br>
            <a:endParaRPr lang="en-IN" sz="2000" dirty="0">
              <a:latin typeface="Times New Roman" panose="02020603050405020304" pitchFamily="18" charset="0"/>
              <a:cs typeface="Times New Roman" panose="02020603050405020304" pitchFamily="18" charset="0"/>
            </a:endParaRPr>
          </a:p>
        </p:txBody>
      </p:sp>
      <p:pic>
        <p:nvPicPr>
          <p:cNvPr id="4100" name="Picture 4">
            <a:extLst>
              <a:ext uri="{FF2B5EF4-FFF2-40B4-BE49-F238E27FC236}">
                <a16:creationId xmlns:a16="http://schemas.microsoft.com/office/drawing/2014/main" id="{E2D79D47-2E6E-F900-87F7-9FE93B8D6E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395" y="3288610"/>
            <a:ext cx="2914654" cy="2894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72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2D703-D14E-66C8-A385-1F2F62D28959}"/>
              </a:ext>
            </a:extLst>
          </p:cNvPr>
          <p:cNvSpPr>
            <a:spLocks noGrp="1"/>
          </p:cNvSpPr>
          <p:nvPr>
            <p:ph idx="1"/>
          </p:nvPr>
        </p:nvSpPr>
        <p:spPr>
          <a:xfrm>
            <a:off x="838200" y="206477"/>
            <a:ext cx="10515600" cy="5970486"/>
          </a:xfrm>
        </p:spPr>
        <p:txBody>
          <a:bodyPr>
            <a:normAutofit/>
          </a:bodyPr>
          <a:lstStyle/>
          <a:p>
            <a:r>
              <a:rPr lang="en-US" sz="1800" b="0" i="0" dirty="0">
                <a:effectLst/>
                <a:latin typeface="Times New Roman" panose="02020603050405020304" pitchFamily="18" charset="0"/>
                <a:cs typeface="Times New Roman" panose="02020603050405020304" pitchFamily="18" charset="0"/>
              </a:rPr>
              <a:t>When the loop rotates from its vertical position to its horizontal position, it cuts the flux lines of the field.</a:t>
            </a:r>
          </a:p>
          <a:p>
            <a:r>
              <a:rPr lang="en-US" sz="1800" b="0" i="0" dirty="0">
                <a:effectLst/>
                <a:latin typeface="Times New Roman" panose="02020603050405020304" pitchFamily="18" charset="0"/>
                <a:cs typeface="Times New Roman" panose="02020603050405020304" pitchFamily="18" charset="0"/>
              </a:rPr>
              <a:t> As during this movement two sides, i.e., AB and CD of the loop cut the flux lines there will be an EMF induced in both of the sides (AB and BC) of the loop.</a:t>
            </a:r>
          </a:p>
          <a:p>
            <a:endParaRPr lang="en-US" sz="1800" dirty="0">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r>
              <a:rPr lang="en-US" sz="1800" b="0" i="0" dirty="0">
                <a:effectLst/>
                <a:latin typeface="Times New Roman" panose="02020603050405020304" pitchFamily="18" charset="0"/>
                <a:cs typeface="Times New Roman" panose="02020603050405020304" pitchFamily="18" charset="0"/>
              </a:rPr>
              <a:t>As the loop gets closed there will be a current circulating through the loop. The direction of</a:t>
            </a:r>
            <a:r>
              <a:rPr lang="en-US" sz="1800" dirty="0">
                <a:latin typeface="Times New Roman" panose="02020603050405020304" pitchFamily="18" charset="0"/>
                <a:cs typeface="Times New Roman" panose="02020603050405020304" pitchFamily="18" charset="0"/>
              </a:rPr>
              <a:t> </a:t>
            </a:r>
            <a:r>
              <a:rPr lang="en-US" sz="1800" b="0" i="0" dirty="0">
                <a:effectLst/>
                <a:latin typeface="Times New Roman" panose="02020603050405020304" pitchFamily="18" charset="0"/>
                <a:cs typeface="Times New Roman" panose="02020603050405020304" pitchFamily="18" charset="0"/>
              </a:rPr>
              <a:t>the current can be determined by </a:t>
            </a:r>
            <a:r>
              <a:rPr lang="en-US" sz="1800" b="0" i="0" u="none" strike="noStrike" dirty="0" err="1">
                <a:solidFill>
                  <a:srgbClr val="BE9E5F"/>
                </a:solidFill>
                <a:effectLst/>
                <a:latin typeface="Times New Roman" panose="02020603050405020304" pitchFamily="18" charset="0"/>
                <a:cs typeface="Times New Roman" panose="02020603050405020304" pitchFamily="18" charset="0"/>
                <a:hlinkClick r:id="rId2"/>
              </a:rPr>
              <a:t>Flemming’s</a:t>
            </a:r>
            <a:r>
              <a:rPr lang="en-US" sz="1800" b="0" i="0" u="none" strike="noStrike" dirty="0">
                <a:solidFill>
                  <a:srgbClr val="BE9E5F"/>
                </a:solidFill>
                <a:effectLst/>
                <a:latin typeface="Times New Roman" panose="02020603050405020304" pitchFamily="18" charset="0"/>
                <a:cs typeface="Times New Roman" panose="02020603050405020304" pitchFamily="18" charset="0"/>
                <a:hlinkClick r:id="rId2"/>
              </a:rPr>
              <a:t> right hand Rule</a:t>
            </a:r>
            <a:r>
              <a:rPr lang="en-US" sz="1800" b="0" i="0" dirty="0">
                <a:effectLst/>
                <a:latin typeface="Times New Roman" panose="02020603050405020304" pitchFamily="18" charset="0"/>
                <a:cs typeface="Times New Roman" panose="02020603050405020304" pitchFamily="18" charset="0"/>
              </a:rPr>
              <a:t>.</a:t>
            </a:r>
          </a:p>
          <a:p>
            <a:r>
              <a:rPr lang="en-US" sz="1800" b="0" i="0" dirty="0">
                <a:effectLst/>
                <a:latin typeface="Times New Roman" panose="02020603050405020304" pitchFamily="18" charset="0"/>
                <a:cs typeface="Times New Roman" panose="02020603050405020304" pitchFamily="18" charset="0"/>
              </a:rPr>
              <a:t>This rule says that if you stretch the thumb, index finger, and middle finger of your right-hand perpendicular to each other, then thumbs indicates the direction of motion of the conductor, index finger indicates the direction of the </a:t>
            </a:r>
            <a:r>
              <a:rPr lang="en-US" sz="1800" b="0" i="0" u="none" strike="noStrike" dirty="0">
                <a:solidFill>
                  <a:srgbClr val="BE9E5F"/>
                </a:solidFill>
                <a:effectLst/>
                <a:latin typeface="Times New Roman" panose="02020603050405020304" pitchFamily="18" charset="0"/>
                <a:cs typeface="Times New Roman" panose="02020603050405020304" pitchFamily="18" charset="0"/>
                <a:hlinkClick r:id="rId3"/>
              </a:rPr>
              <a:t>magnetic field</a:t>
            </a:r>
            <a:r>
              <a:rPr lang="en-US" sz="1800" b="0" i="0" dirty="0">
                <a:effectLst/>
                <a:latin typeface="Times New Roman" panose="02020603050405020304" pitchFamily="18" charset="0"/>
                <a:cs typeface="Times New Roman" panose="02020603050405020304" pitchFamily="18" charset="0"/>
              </a:rPr>
              <a:t>, i.e., N – pole to S – pole,</a:t>
            </a:r>
            <a:r>
              <a:rPr lang="en-US" sz="1800" dirty="0">
                <a:latin typeface="Times New Roman" panose="02020603050405020304" pitchFamily="18" charset="0"/>
                <a:cs typeface="Times New Roman" panose="02020603050405020304" pitchFamily="18" charset="0"/>
              </a:rPr>
              <a:t> </a:t>
            </a:r>
            <a:r>
              <a:rPr lang="en-US" sz="1800" b="0" i="0" dirty="0">
                <a:effectLst/>
                <a:latin typeface="Times New Roman" panose="02020603050405020304" pitchFamily="18" charset="0"/>
                <a:cs typeface="Times New Roman" panose="02020603050405020304" pitchFamily="18" charset="0"/>
              </a:rPr>
              <a:t>and middle finger indicates the direction of flow of current through the conductor.</a:t>
            </a:r>
          </a:p>
          <a:p>
            <a:endParaRPr lang="en-IN" sz="1800" dirty="0">
              <a:latin typeface="Times New Roman" panose="02020603050405020304" pitchFamily="18" charset="0"/>
              <a:cs typeface="Times New Roman" panose="02020603050405020304" pitchFamily="18" charset="0"/>
            </a:endParaRPr>
          </a:p>
        </p:txBody>
      </p:sp>
      <p:pic>
        <p:nvPicPr>
          <p:cNvPr id="9" name="Picture 8" descr="Graphical user interface, application&#10;&#10;Description automatically generated">
            <a:extLst>
              <a:ext uri="{FF2B5EF4-FFF2-40B4-BE49-F238E27FC236}">
                <a16:creationId xmlns:a16="http://schemas.microsoft.com/office/drawing/2014/main" id="{62091DC9-CD20-69D3-6A29-09EF36EB5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16" y="1167885"/>
            <a:ext cx="5329084" cy="2697959"/>
          </a:xfrm>
          <a:prstGeom prst="rect">
            <a:avLst/>
          </a:prstGeom>
        </p:spPr>
      </p:pic>
    </p:spTree>
    <p:extLst>
      <p:ext uri="{BB962C8B-B14F-4D97-AF65-F5344CB8AC3E}">
        <p14:creationId xmlns:p14="http://schemas.microsoft.com/office/powerpoint/2010/main" val="3905448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41397-1876-6C34-446E-05BD5849A789}"/>
              </a:ext>
            </a:extLst>
          </p:cNvPr>
          <p:cNvSpPr>
            <a:spLocks noGrp="1"/>
          </p:cNvSpPr>
          <p:nvPr>
            <p:ph idx="1"/>
          </p:nvPr>
        </p:nvSpPr>
        <p:spPr>
          <a:xfrm>
            <a:off x="533400" y="527767"/>
            <a:ext cx="10515600" cy="5892698"/>
          </a:xfrm>
        </p:spPr>
        <p:txBody>
          <a:bodyPr>
            <a:normAutofit/>
          </a:bodyPr>
          <a:lstStyle/>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actual DC motor consists of a large number of armature coils. </a:t>
            </a:r>
            <a:r>
              <a:rPr lang="en-US" sz="2000" b="0" i="1" dirty="0">
                <a:solidFill>
                  <a:srgbClr val="222222"/>
                </a:solidFill>
                <a:effectLst/>
                <a:latin typeface="Times New Roman" panose="02020603050405020304" pitchFamily="18" charset="0"/>
                <a:cs typeface="Times New Roman" panose="02020603050405020304" pitchFamily="18" charset="0"/>
              </a:rPr>
              <a:t>The speed of the motor is directly proportional to the number of coils used in the motor.</a:t>
            </a:r>
            <a:r>
              <a:rPr lang="en-US" sz="2000" b="0" i="0" dirty="0">
                <a:solidFill>
                  <a:srgbClr val="222222"/>
                </a:solidFill>
                <a:effectLst/>
                <a:latin typeface="Times New Roman" panose="02020603050405020304" pitchFamily="18" charset="0"/>
                <a:cs typeface="Times New Roman" panose="02020603050405020304" pitchFamily="18" charset="0"/>
              </a:rPr>
              <a:t> These coils are kept under the impact of the magnetic field.</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one end of the conductors is kept under the influence of the north pole, and the other end is kept under the influence of the south pole. </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current enters into the armature coil through the north pole and move outwards through the south pole.</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When the coil moves from one brush to another, at the same time the polarity of the coil also changes. Thus, the direction of the force or torque acting on the coil remains the same.</a:t>
            </a:r>
          </a:p>
          <a:p>
            <a:pPr algn="l" fontAlgn="base"/>
            <a:endParaRPr lang="en-US" sz="2000" b="0"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The torque induces in the coil become zero when the armature coil is perpendicular to the main field. The zero torque means the motor stops rotating.</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 For solving this problem, the number of armature coil is used in the rotor. So, if one of their coils is perpendicular to the field, then the other coils induce the torque. </a:t>
            </a:r>
          </a:p>
          <a:p>
            <a:pPr algn="l" fontAlgn="base"/>
            <a:r>
              <a:rPr lang="en-US" sz="2000" b="0" i="0" dirty="0">
                <a:solidFill>
                  <a:srgbClr val="222222"/>
                </a:solidFill>
                <a:effectLst/>
                <a:latin typeface="Times New Roman" panose="02020603050405020304" pitchFamily="18" charset="0"/>
                <a:cs typeface="Times New Roman" panose="02020603050405020304" pitchFamily="18" charset="0"/>
              </a:rPr>
              <a:t>And the rotor moves continuously.</a:t>
            </a:r>
          </a:p>
          <a:p>
            <a:pPr marL="0" indent="0">
              <a:buNone/>
            </a:pPr>
            <a:br>
              <a:rPr lang="en-US" sz="2000" b="0" i="0" u="none" strike="noStrike" dirty="0">
                <a:solidFill>
                  <a:srgbClr val="4682B4"/>
                </a:solidFill>
                <a:effectLst/>
                <a:latin typeface="Times New Roman" panose="02020603050405020304" pitchFamily="18" charset="0"/>
                <a:cs typeface="Times New Roman" panose="02020603050405020304" pitchFamily="18" charset="0"/>
                <a:hlinkClick r:id="rId2"/>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370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52561-7D71-43C8-5998-D3AC6229A422}"/>
              </a:ext>
            </a:extLst>
          </p:cNvPr>
          <p:cNvSpPr>
            <a:spLocks noGrp="1"/>
          </p:cNvSpPr>
          <p:nvPr>
            <p:ph idx="1"/>
          </p:nvPr>
        </p:nvSpPr>
        <p:spPr>
          <a:xfrm>
            <a:off x="838200" y="530942"/>
            <a:ext cx="10515600" cy="5646021"/>
          </a:xfrm>
        </p:spPr>
        <p:txBody>
          <a:bodyPr>
            <a:normAutofit/>
          </a:bodyPr>
          <a:lstStyle/>
          <a:p>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US" sz="2000" dirty="0">
              <a:solidFill>
                <a:srgbClr val="222222"/>
              </a:solidFill>
              <a:latin typeface="Times New Roman" panose="02020603050405020304" pitchFamily="18" charset="0"/>
              <a:cs typeface="Times New Roman" panose="02020603050405020304" pitchFamily="18" charset="0"/>
            </a:endParaRPr>
          </a:p>
          <a:p>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US" sz="2000" dirty="0">
              <a:solidFill>
                <a:srgbClr val="222222"/>
              </a:solidFill>
              <a:latin typeface="Times New Roman" panose="02020603050405020304" pitchFamily="18" charset="0"/>
              <a:cs typeface="Times New Roman" panose="02020603050405020304" pitchFamily="18" charset="0"/>
            </a:endParaRPr>
          </a:p>
          <a:p>
            <a:endParaRPr lang="en-US" sz="2000" b="0" i="0" dirty="0">
              <a:solidFill>
                <a:srgbClr val="222222"/>
              </a:solidFill>
              <a:effectLst/>
              <a:latin typeface="Times New Roman" panose="02020603050405020304" pitchFamily="18" charset="0"/>
              <a:cs typeface="Times New Roman" panose="02020603050405020304" pitchFamily="18" charset="0"/>
            </a:endParaRPr>
          </a:p>
          <a:p>
            <a:endParaRPr lang="en-US" sz="2000" dirty="0">
              <a:solidFill>
                <a:srgbClr val="222222"/>
              </a:solidFill>
              <a:latin typeface="Times New Roman" panose="02020603050405020304" pitchFamily="18" charset="0"/>
              <a:cs typeface="Times New Roman" panose="02020603050405020304" pitchFamily="18" charset="0"/>
            </a:endParaRPr>
          </a:p>
          <a:p>
            <a:endParaRPr lang="en-US" sz="2000" dirty="0">
              <a:solidFill>
                <a:srgbClr val="222222"/>
              </a:solidFill>
              <a:latin typeface="Times New Roman" panose="02020603050405020304" pitchFamily="18" charset="0"/>
              <a:cs typeface="Times New Roman" panose="02020603050405020304" pitchFamily="18" charset="0"/>
            </a:endParaRPr>
          </a:p>
          <a:p>
            <a:pPr marL="0" indent="0">
              <a:buNone/>
            </a:pPr>
            <a:endParaRPr lang="en-US" sz="2000" dirty="0">
              <a:solidFill>
                <a:srgbClr val="222222"/>
              </a:solidFill>
              <a:latin typeface="Times New Roman" panose="02020603050405020304" pitchFamily="18" charset="0"/>
              <a:cs typeface="Times New Roman" panose="02020603050405020304" pitchFamily="18" charset="0"/>
            </a:endParaRPr>
          </a:p>
          <a:p>
            <a:endParaRPr lang="en-US" sz="2000" b="0" i="0" dirty="0">
              <a:solidFill>
                <a:srgbClr val="222222"/>
              </a:solidFill>
              <a:effectLst/>
              <a:latin typeface="Times New Roman" panose="02020603050405020304" pitchFamily="18" charset="0"/>
              <a:cs typeface="Times New Roman" panose="02020603050405020304" pitchFamily="18" charset="0"/>
            </a:endParaRPr>
          </a:p>
          <a:p>
            <a:r>
              <a:rPr lang="en-US" sz="2000" b="0" i="0" dirty="0">
                <a:solidFill>
                  <a:srgbClr val="222222"/>
                </a:solidFill>
                <a:effectLst/>
                <a:latin typeface="Times New Roman" panose="02020603050405020304" pitchFamily="18" charset="0"/>
                <a:cs typeface="Times New Roman" panose="02020603050405020304" pitchFamily="18" charset="0"/>
              </a:rPr>
              <a:t>Also, for obtaining the continuous torque, the arrangement is kept in such a way that whenever the coils cut the magnetic neutral axis of the magnet the direction of current in the coils become reversed. This can be done with the help of the commutator.</a:t>
            </a:r>
            <a:endParaRPr lang="en-IN" sz="2000"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D42CE228-9D10-1198-8267-B43BEFF24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9960" y="681037"/>
            <a:ext cx="3635071" cy="307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722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DFEF-60CF-733D-F94F-8992A887831E}"/>
              </a:ext>
            </a:extLst>
          </p:cNvPr>
          <p:cNvSpPr>
            <a:spLocks noGrp="1"/>
          </p:cNvSpPr>
          <p:nvPr>
            <p:ph type="title"/>
          </p:nvPr>
        </p:nvSpPr>
        <p:spPr/>
        <p:txBody>
          <a:bodyPr>
            <a:normAutofit fontScale="90000"/>
          </a:bodyPr>
          <a:lstStyle/>
          <a:p>
            <a:br>
              <a:rPr lang="en-US" b="1" i="0" dirty="0">
                <a:effectLst/>
                <a:latin typeface="palatino linotype" panose="02040502050505030304" pitchFamily="18" charset="0"/>
              </a:rPr>
            </a:br>
            <a:r>
              <a:rPr lang="en-US" b="1" i="0" dirty="0">
                <a:effectLst/>
                <a:latin typeface="palatino linotype" panose="02040502050505030304" pitchFamily="18" charset="0"/>
              </a:rPr>
              <a:t>Working or Operating Principle of DC Motor</a:t>
            </a:r>
            <a:br>
              <a:rPr lang="en-US" b="1" i="0" dirty="0">
                <a:effectLst/>
                <a:latin typeface="palatino linotype" panose="02040502050505030304" pitchFamily="18" charset="0"/>
              </a:rPr>
            </a:br>
            <a:endParaRPr lang="en-IN" dirty="0"/>
          </a:p>
        </p:txBody>
      </p:sp>
      <p:pic>
        <p:nvPicPr>
          <p:cNvPr id="5" name="Content Placeholder 4">
            <a:extLst>
              <a:ext uri="{FF2B5EF4-FFF2-40B4-BE49-F238E27FC236}">
                <a16:creationId xmlns:a16="http://schemas.microsoft.com/office/drawing/2014/main" id="{90C32A61-1CE5-20B0-A3B0-C112B8977536}"/>
              </a:ext>
            </a:extLst>
          </p:cNvPr>
          <p:cNvPicPr>
            <a:picLocks noGrp="1" noChangeAspect="1"/>
          </p:cNvPicPr>
          <p:nvPr>
            <p:ph idx="1"/>
          </p:nvPr>
        </p:nvPicPr>
        <p:blipFill>
          <a:blip r:embed="rId2"/>
          <a:stretch>
            <a:fillRect/>
          </a:stretch>
        </p:blipFill>
        <p:spPr>
          <a:xfrm>
            <a:off x="1091381" y="1958957"/>
            <a:ext cx="9606115" cy="4084674"/>
          </a:xfrm>
        </p:spPr>
      </p:pic>
    </p:spTree>
    <p:extLst>
      <p:ext uri="{BB962C8B-B14F-4D97-AF65-F5344CB8AC3E}">
        <p14:creationId xmlns:p14="http://schemas.microsoft.com/office/powerpoint/2010/main" val="926291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8211-81AB-94CF-F3E8-EFD3B150CB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89B297-F481-F580-3F5A-90CFDF44FDC3}"/>
              </a:ext>
            </a:extLst>
          </p:cNvPr>
          <p:cNvSpPr>
            <a:spLocks noGrp="1"/>
          </p:cNvSpPr>
          <p:nvPr>
            <p:ph idx="1"/>
          </p:nvPr>
        </p:nvSpPr>
        <p:spPr/>
        <p:txBody>
          <a:bodyPr>
            <a:normAutofit/>
          </a:bodyPr>
          <a:lstStyle/>
          <a:p>
            <a:r>
              <a:rPr lang="en-US" sz="2000" b="0" i="0" dirty="0">
                <a:effectLst/>
                <a:latin typeface="Times New Roman" panose="02020603050405020304" pitchFamily="18" charset="0"/>
                <a:cs typeface="Times New Roman" panose="02020603050405020304" pitchFamily="18" charset="0"/>
              </a:rPr>
              <a:t>If a current carrying conductor is placed in a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2"/>
              </a:rPr>
              <a:t>magnetic field</a:t>
            </a:r>
            <a:r>
              <a:rPr lang="en-US" sz="2000" b="0" i="0" dirty="0">
                <a:effectLst/>
                <a:latin typeface="Times New Roman" panose="02020603050405020304" pitchFamily="18" charset="0"/>
                <a:cs typeface="Times New Roman" panose="02020603050405020304" pitchFamily="18" charset="0"/>
              </a:rPr>
              <a:t> perpendicularly, then the conductor experiences a force in the direction mutually perpendicular to both the direction of field and the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3"/>
              </a:rPr>
              <a:t>current carrying conductor</a:t>
            </a:r>
            <a:r>
              <a:rPr lang="en-US" sz="2000" b="0" i="0" dirty="0">
                <a:effectLst/>
                <a:latin typeface="Times New Roman" panose="02020603050405020304" pitchFamily="18" charset="0"/>
                <a:cs typeface="Times New Roman" panose="02020603050405020304" pitchFamily="18" charset="0"/>
              </a:rPr>
              <a:t>. </a:t>
            </a:r>
          </a:p>
          <a:p>
            <a:r>
              <a:rPr lang="en-US" sz="2000" b="0" i="0" dirty="0">
                <a:effectLst/>
                <a:latin typeface="Times New Roman" panose="02020603050405020304" pitchFamily="18" charset="0"/>
                <a:cs typeface="Times New Roman" panose="02020603050405020304" pitchFamily="18" charset="0"/>
              </a:rPr>
              <a:t>Fleming’s Left-Hand Rule can determine the direction of rotation of the motor. </a:t>
            </a:r>
          </a:p>
          <a:p>
            <a:r>
              <a:rPr lang="en-US" sz="2000" b="0" i="0" dirty="0">
                <a:effectLst/>
                <a:latin typeface="Times New Roman" panose="02020603050405020304" pitchFamily="18" charset="0"/>
                <a:cs typeface="Times New Roman" panose="02020603050405020304" pitchFamily="18" charset="0"/>
              </a:rPr>
              <a:t>This rule says if we extend the index finger, middle finger and thumb of our left-hand perpendicular to each is such a way that middle finger is in the direction of current in the conductor, and index finger is along the direction of magnetic field, i.e., north to south pole, then thumb indicates the direction of the created mechanical force.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383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BDB9AB-FC37-273D-7D3B-61E3720D005C}"/>
              </a:ext>
            </a:extLst>
          </p:cNvPr>
          <p:cNvSpPr>
            <a:spLocks noGrp="1"/>
          </p:cNvSpPr>
          <p:nvPr>
            <p:ph idx="1"/>
          </p:nvPr>
        </p:nvSpPr>
        <p:spPr>
          <a:xfrm>
            <a:off x="730045" y="553116"/>
            <a:ext cx="9663576" cy="5867349"/>
          </a:xfrm>
        </p:spPr>
        <p:txBody>
          <a:bodyPr>
            <a:normAutofit/>
          </a:bodyPr>
          <a:lstStyle/>
          <a:p>
            <a:r>
              <a:rPr lang="en-US" sz="2000" b="0" i="0" dirty="0">
                <a:effectLst/>
                <a:latin typeface="Times New Roman" panose="02020603050405020304" pitchFamily="18" charset="0"/>
                <a:cs typeface="Times New Roman" panose="02020603050405020304" pitchFamily="18" charset="0"/>
              </a:rPr>
              <a:t>For clear understanding the </a:t>
            </a:r>
            <a:r>
              <a:rPr lang="en-US" sz="2000" b="1" i="0" dirty="0">
                <a:effectLst/>
                <a:latin typeface="Times New Roman" panose="02020603050405020304" pitchFamily="18" charset="0"/>
                <a:cs typeface="Times New Roman" panose="02020603050405020304" pitchFamily="18" charset="0"/>
              </a:rPr>
              <a:t>principle of DC motor</a:t>
            </a:r>
            <a:r>
              <a:rPr lang="en-US" sz="2000" b="0" i="0" dirty="0">
                <a:effectLst/>
                <a:latin typeface="Times New Roman" panose="02020603050405020304" pitchFamily="18" charset="0"/>
                <a:cs typeface="Times New Roman" panose="02020603050405020304" pitchFamily="18" charset="0"/>
              </a:rPr>
              <a:t> we have to determine the magnitude of the force, by considering the diagram below.</a:t>
            </a:r>
          </a:p>
          <a:p>
            <a:endParaRPr lang="en-IN" sz="2000"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00389073-818E-C23F-D60C-CDDDB19B2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7314" y="2439998"/>
            <a:ext cx="4619164" cy="369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2894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6181BF-9C8E-41D3-08D0-FF53F0E56842}"/>
              </a:ext>
            </a:extLst>
          </p:cNvPr>
          <p:cNvPicPr>
            <a:picLocks noGrp="1" noChangeAspect="1"/>
          </p:cNvPicPr>
          <p:nvPr>
            <p:ph idx="1"/>
          </p:nvPr>
        </p:nvPicPr>
        <p:blipFill>
          <a:blip r:embed="rId2"/>
          <a:stretch>
            <a:fillRect/>
          </a:stretch>
        </p:blipFill>
        <p:spPr>
          <a:xfrm>
            <a:off x="1445342" y="773573"/>
            <a:ext cx="8681884" cy="4351338"/>
          </a:xfrm>
        </p:spPr>
      </p:pic>
      <p:pic>
        <p:nvPicPr>
          <p:cNvPr id="7" name="Picture 6">
            <a:extLst>
              <a:ext uri="{FF2B5EF4-FFF2-40B4-BE49-F238E27FC236}">
                <a16:creationId xmlns:a16="http://schemas.microsoft.com/office/drawing/2014/main" id="{70D44869-C2E1-C7F3-6974-D4673188E3C8}"/>
              </a:ext>
            </a:extLst>
          </p:cNvPr>
          <p:cNvPicPr>
            <a:picLocks noChangeAspect="1"/>
          </p:cNvPicPr>
          <p:nvPr/>
        </p:nvPicPr>
        <p:blipFill>
          <a:blip r:embed="rId3"/>
          <a:stretch>
            <a:fillRect/>
          </a:stretch>
        </p:blipFill>
        <p:spPr>
          <a:xfrm>
            <a:off x="3665381" y="5353405"/>
            <a:ext cx="1950889" cy="320068"/>
          </a:xfrm>
          <a:prstGeom prst="rect">
            <a:avLst/>
          </a:prstGeom>
        </p:spPr>
      </p:pic>
    </p:spTree>
    <p:extLst>
      <p:ext uri="{BB962C8B-B14F-4D97-AF65-F5344CB8AC3E}">
        <p14:creationId xmlns:p14="http://schemas.microsoft.com/office/powerpoint/2010/main" val="1115420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DF36B-0B62-80A7-FCEE-2789CFD2498C}"/>
              </a:ext>
            </a:extLst>
          </p:cNvPr>
          <p:cNvSpPr>
            <a:spLocks noGrp="1"/>
          </p:cNvSpPr>
          <p:nvPr>
            <p:ph idx="1"/>
          </p:nvPr>
        </p:nvSpPr>
        <p:spPr>
          <a:xfrm>
            <a:off x="769374" y="478606"/>
            <a:ext cx="10515600" cy="5784542"/>
          </a:xfrm>
        </p:spPr>
        <p:txBody>
          <a:bodyPr>
            <a:normAutofit/>
          </a:bodyPr>
          <a:lstStyle/>
          <a:p>
            <a:r>
              <a:rPr lang="en-US" sz="2000" b="0" i="0" dirty="0">
                <a:effectLst/>
                <a:latin typeface="Times New Roman" panose="02020603050405020304" pitchFamily="18" charset="0"/>
                <a:cs typeface="Times New Roman" panose="02020603050405020304" pitchFamily="18" charset="0"/>
              </a:rPr>
              <a:t>From the 1</a:t>
            </a:r>
            <a:r>
              <a:rPr lang="en-US" sz="2000" b="0" i="0" baseline="30000" dirty="0">
                <a:effectLst/>
                <a:latin typeface="Times New Roman" panose="02020603050405020304" pitchFamily="18" charset="0"/>
                <a:cs typeface="Times New Roman" panose="02020603050405020304" pitchFamily="18" charset="0"/>
              </a:rPr>
              <a:t>st</a:t>
            </a:r>
            <a:r>
              <a:rPr lang="en-US" sz="2000" b="0" i="0" dirty="0">
                <a:effectLst/>
                <a:latin typeface="Times New Roman" panose="02020603050405020304" pitchFamily="18" charset="0"/>
                <a:cs typeface="Times New Roman" panose="02020603050405020304" pitchFamily="18" charset="0"/>
              </a:rPr>
              <a:t> diagram we can see that the construction of a DC motor is such that the direction of current through the armature conductor at all instance is perpendicular to the field. </a:t>
            </a:r>
          </a:p>
          <a:p>
            <a:r>
              <a:rPr lang="en-US" sz="2000" b="0" i="0" dirty="0">
                <a:effectLst/>
                <a:latin typeface="Times New Roman" panose="02020603050405020304" pitchFamily="18" charset="0"/>
                <a:cs typeface="Times New Roman" panose="02020603050405020304" pitchFamily="18" charset="0"/>
              </a:rPr>
              <a:t>Hence the force acts on the armature conductor in the direction perpendicular to both uniform field, and current is constant.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3C1E9A1-7B59-50AF-AB25-942F618F21A3}"/>
              </a:ext>
            </a:extLst>
          </p:cNvPr>
          <p:cNvPicPr>
            <a:picLocks noChangeAspect="1"/>
          </p:cNvPicPr>
          <p:nvPr/>
        </p:nvPicPr>
        <p:blipFill>
          <a:blip r:embed="rId2"/>
          <a:stretch>
            <a:fillRect/>
          </a:stretch>
        </p:blipFill>
        <p:spPr>
          <a:xfrm>
            <a:off x="3882463" y="1995948"/>
            <a:ext cx="1739128" cy="347826"/>
          </a:xfrm>
          <a:prstGeom prst="rect">
            <a:avLst/>
          </a:prstGeom>
        </p:spPr>
      </p:pic>
      <p:sp>
        <p:nvSpPr>
          <p:cNvPr id="7" name="TextBox 6">
            <a:extLst>
              <a:ext uri="{FF2B5EF4-FFF2-40B4-BE49-F238E27FC236}">
                <a16:creationId xmlns:a16="http://schemas.microsoft.com/office/drawing/2014/main" id="{043FE2C4-E746-1B01-C2D4-FB80962612C0}"/>
              </a:ext>
            </a:extLst>
          </p:cNvPr>
          <p:cNvSpPr txBox="1"/>
          <p:nvPr/>
        </p:nvSpPr>
        <p:spPr>
          <a:xfrm>
            <a:off x="769374" y="2518357"/>
            <a:ext cx="10058400" cy="923330"/>
          </a:xfrm>
          <a:prstGeom prst="rect">
            <a:avLst/>
          </a:prstGeom>
          <a:noFill/>
        </p:spPr>
        <p:txBody>
          <a:bodyPr wrap="square">
            <a:spAutoFit/>
          </a:bodyPr>
          <a:lstStyle/>
          <a:p>
            <a:r>
              <a:rPr lang="en-US" b="0" i="0" dirty="0">
                <a:effectLst/>
                <a:latin typeface="palatino linotype" panose="02040502050505030304" pitchFamily="18" charset="0"/>
              </a:rPr>
              <a:t>So if we take the </a:t>
            </a:r>
            <a:r>
              <a:rPr lang="en-US" b="0" i="0" u="none" strike="noStrike" dirty="0">
                <a:solidFill>
                  <a:srgbClr val="BE9E5F"/>
                </a:solidFill>
                <a:effectLst/>
                <a:latin typeface="palatino linotype" panose="02040502050505030304" pitchFamily="18" charset="0"/>
                <a:hlinkClick r:id="rId3" tooltip="Electric Current"/>
              </a:rPr>
              <a:t>current</a:t>
            </a:r>
            <a:r>
              <a:rPr lang="en-US" b="0" i="0" dirty="0">
                <a:effectLst/>
                <a:latin typeface="palatino linotype" panose="02040502050505030304" pitchFamily="18" charset="0"/>
              </a:rPr>
              <a:t> in the left-hand side of the armature conductor to be I, and current at the right-hand side of the armature conductor to be -I, because they are flowing in the opposite direction to each other.</a:t>
            </a:r>
            <a:endParaRPr lang="en-IN" dirty="0"/>
          </a:p>
        </p:txBody>
      </p:sp>
      <p:sp>
        <p:nvSpPr>
          <p:cNvPr id="11" name="TextBox 10">
            <a:extLst>
              <a:ext uri="{FF2B5EF4-FFF2-40B4-BE49-F238E27FC236}">
                <a16:creationId xmlns:a16="http://schemas.microsoft.com/office/drawing/2014/main" id="{B4B74726-BEEE-BAE3-CBA3-65C108EC956C}"/>
              </a:ext>
            </a:extLst>
          </p:cNvPr>
          <p:cNvSpPr txBox="1"/>
          <p:nvPr/>
        </p:nvSpPr>
        <p:spPr>
          <a:xfrm>
            <a:off x="907026" y="3616270"/>
            <a:ext cx="6096000" cy="369332"/>
          </a:xfrm>
          <a:prstGeom prst="rect">
            <a:avLst/>
          </a:prstGeom>
          <a:noFill/>
        </p:spPr>
        <p:txBody>
          <a:bodyPr wrap="square">
            <a:spAutoFit/>
          </a:bodyPr>
          <a:lstStyle/>
          <a:p>
            <a:r>
              <a:rPr lang="en-US" b="0" i="0" dirty="0">
                <a:effectLst/>
                <a:latin typeface="palatino linotype" panose="02040502050505030304" pitchFamily="18" charset="0"/>
              </a:rPr>
              <a:t>Then the force on the left-hand side armature conductor,</a:t>
            </a:r>
            <a:endParaRPr lang="en-IN" dirty="0"/>
          </a:p>
        </p:txBody>
      </p:sp>
      <p:pic>
        <p:nvPicPr>
          <p:cNvPr id="13" name="Picture 12">
            <a:extLst>
              <a:ext uri="{FF2B5EF4-FFF2-40B4-BE49-F238E27FC236}">
                <a16:creationId xmlns:a16="http://schemas.microsoft.com/office/drawing/2014/main" id="{E9B464CC-C06F-F357-D576-E3C6937DFCBA}"/>
              </a:ext>
            </a:extLst>
          </p:cNvPr>
          <p:cNvPicPr>
            <a:picLocks noChangeAspect="1"/>
          </p:cNvPicPr>
          <p:nvPr/>
        </p:nvPicPr>
        <p:blipFill>
          <a:blip r:embed="rId4"/>
          <a:stretch>
            <a:fillRect/>
          </a:stretch>
        </p:blipFill>
        <p:spPr>
          <a:xfrm>
            <a:off x="4752026" y="4160185"/>
            <a:ext cx="3089595" cy="420275"/>
          </a:xfrm>
          <a:prstGeom prst="rect">
            <a:avLst/>
          </a:prstGeom>
        </p:spPr>
      </p:pic>
      <p:sp>
        <p:nvSpPr>
          <p:cNvPr id="15" name="TextBox 14">
            <a:extLst>
              <a:ext uri="{FF2B5EF4-FFF2-40B4-BE49-F238E27FC236}">
                <a16:creationId xmlns:a16="http://schemas.microsoft.com/office/drawing/2014/main" id="{8E8D2317-19DC-9451-6A65-5592817462BB}"/>
              </a:ext>
            </a:extLst>
          </p:cNvPr>
          <p:cNvSpPr txBox="1"/>
          <p:nvPr/>
        </p:nvSpPr>
        <p:spPr>
          <a:xfrm>
            <a:off x="1032387" y="4580460"/>
            <a:ext cx="6096000" cy="369332"/>
          </a:xfrm>
          <a:prstGeom prst="rect">
            <a:avLst/>
          </a:prstGeom>
          <a:noFill/>
        </p:spPr>
        <p:txBody>
          <a:bodyPr wrap="square">
            <a:spAutoFit/>
          </a:bodyPr>
          <a:lstStyle/>
          <a:p>
            <a:r>
              <a:rPr lang="en-US" b="0" i="0" dirty="0">
                <a:effectLst/>
                <a:latin typeface="palatino linotype" panose="02040502050505030304" pitchFamily="18" charset="0"/>
              </a:rPr>
              <a:t>Similarly, the force on the right-hand side conductor,</a:t>
            </a:r>
            <a:endParaRPr lang="en-IN" dirty="0"/>
          </a:p>
        </p:txBody>
      </p:sp>
      <p:pic>
        <p:nvPicPr>
          <p:cNvPr id="9220" name="Picture 4">
            <a:extLst>
              <a:ext uri="{FF2B5EF4-FFF2-40B4-BE49-F238E27FC236}">
                <a16:creationId xmlns:a16="http://schemas.microsoft.com/office/drawing/2014/main" id="{E11E29AA-A461-21FD-34C9-AB9820E4F1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4684" y="5175318"/>
            <a:ext cx="4149627" cy="30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224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F298-E42C-7F36-A8BE-6D9277022E2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3D33271-D5E1-8EE4-FEBB-5792F05AAC41}"/>
              </a:ext>
            </a:extLst>
          </p:cNvPr>
          <p:cNvPicPr>
            <a:picLocks noGrp="1" noChangeAspect="1"/>
          </p:cNvPicPr>
          <p:nvPr>
            <p:ph idx="1"/>
          </p:nvPr>
        </p:nvPicPr>
        <p:blipFill>
          <a:blip r:embed="rId2"/>
          <a:stretch>
            <a:fillRect/>
          </a:stretch>
        </p:blipFill>
        <p:spPr>
          <a:xfrm>
            <a:off x="2457134" y="2229490"/>
            <a:ext cx="7277731" cy="3543607"/>
          </a:xfrm>
        </p:spPr>
      </p:pic>
    </p:spTree>
    <p:extLst>
      <p:ext uri="{BB962C8B-B14F-4D97-AF65-F5344CB8AC3E}">
        <p14:creationId xmlns:p14="http://schemas.microsoft.com/office/powerpoint/2010/main" val="16430823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A895-8628-C4DD-30A5-1126636628A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62ADC46-143E-AC98-2D39-9BAD14517209}"/>
              </a:ext>
            </a:extLst>
          </p:cNvPr>
          <p:cNvPicPr>
            <a:picLocks noGrp="1" noChangeAspect="1"/>
          </p:cNvPicPr>
          <p:nvPr>
            <p:ph idx="1"/>
          </p:nvPr>
        </p:nvPicPr>
        <p:blipFill>
          <a:blip r:embed="rId2"/>
          <a:stretch>
            <a:fillRect/>
          </a:stretch>
        </p:blipFill>
        <p:spPr>
          <a:xfrm>
            <a:off x="2419081" y="1825625"/>
            <a:ext cx="7353837" cy="4351338"/>
          </a:xfrm>
        </p:spPr>
      </p:pic>
    </p:spTree>
    <p:extLst>
      <p:ext uri="{BB962C8B-B14F-4D97-AF65-F5344CB8AC3E}">
        <p14:creationId xmlns:p14="http://schemas.microsoft.com/office/powerpoint/2010/main" val="867865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8EA6E-7948-B1D4-2E62-49DD15DCCAA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E0FC508-4EC2-C252-DC49-A25438F0BF51}"/>
              </a:ext>
            </a:extLst>
          </p:cNvPr>
          <p:cNvPicPr>
            <a:picLocks noGrp="1" noChangeAspect="1"/>
          </p:cNvPicPr>
          <p:nvPr>
            <p:ph idx="1"/>
          </p:nvPr>
        </p:nvPicPr>
        <p:blipFill>
          <a:blip r:embed="rId2"/>
          <a:stretch>
            <a:fillRect/>
          </a:stretch>
        </p:blipFill>
        <p:spPr>
          <a:xfrm>
            <a:off x="2819351" y="1825625"/>
            <a:ext cx="6553298" cy="4351338"/>
          </a:xfrm>
        </p:spPr>
      </p:pic>
    </p:spTree>
    <p:extLst>
      <p:ext uri="{BB962C8B-B14F-4D97-AF65-F5344CB8AC3E}">
        <p14:creationId xmlns:p14="http://schemas.microsoft.com/office/powerpoint/2010/main" val="558139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C6C41A-4FAD-0052-B83E-6752AE6BED9B}"/>
              </a:ext>
            </a:extLst>
          </p:cNvPr>
          <p:cNvSpPr>
            <a:spLocks noGrp="1"/>
          </p:cNvSpPr>
          <p:nvPr>
            <p:ph idx="1"/>
          </p:nvPr>
        </p:nvSpPr>
        <p:spPr>
          <a:xfrm>
            <a:off x="838200" y="314632"/>
            <a:ext cx="10515600" cy="5862331"/>
          </a:xfrm>
        </p:spPr>
        <p:txBody>
          <a:bodyPr>
            <a:normAutofit/>
          </a:bodyPr>
          <a:lstStyle/>
          <a:p>
            <a:r>
              <a:rPr lang="en-US" sz="2000" b="0" i="0" dirty="0">
                <a:effectLst/>
                <a:latin typeface="Times New Roman" panose="02020603050405020304" pitchFamily="18" charset="0"/>
                <a:cs typeface="Times New Roman" panose="02020603050405020304" pitchFamily="18" charset="0"/>
              </a:rPr>
              <a:t>Now if we apply this right-hand rule, we will see at this horizontal position of the loop, current will flow from point A to B and on the other side of the loop, the current will flow from point C to D.</a:t>
            </a:r>
          </a:p>
          <a:p>
            <a:endParaRPr lang="en-US" sz="2000" dirty="0">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0" i="0" dirty="0">
              <a:effectLst/>
              <a:latin typeface="Times New Roman" panose="02020603050405020304" pitchFamily="18" charset="0"/>
              <a:cs typeface="Times New Roman" panose="02020603050405020304" pitchFamily="18" charset="0"/>
            </a:endParaRPr>
          </a:p>
          <a:p>
            <a:r>
              <a:rPr lang="en-US" sz="1400" b="0" i="0" dirty="0">
                <a:effectLst/>
                <a:latin typeface="palatino linotype" panose="02040502050505030304" pitchFamily="18" charset="0"/>
              </a:rPr>
              <a:t>Now if we allow the loop to move further, it will come again to its vertical position, but now</a:t>
            </a:r>
            <a:r>
              <a:rPr lang="en-US" sz="2000" dirty="0">
                <a:latin typeface="Times New Roman" panose="02020603050405020304" pitchFamily="18" charset="0"/>
                <a:cs typeface="Times New Roman" panose="02020603050405020304" pitchFamily="18" charset="0"/>
              </a:rPr>
              <a:t> </a:t>
            </a:r>
            <a:r>
              <a:rPr lang="en-US" sz="1400" b="0" i="0" dirty="0">
                <a:effectLst/>
                <a:latin typeface="palatino linotype" panose="02040502050505030304" pitchFamily="18" charset="0"/>
              </a:rPr>
              <a:t>the upper side of the loop will be CD, and the lower side will be AB (just opposite of the previous vertical position).</a:t>
            </a:r>
            <a:endParaRPr lang="en-US" sz="2000" dirty="0">
              <a:latin typeface="Times New Roman" panose="02020603050405020304" pitchFamily="18" charset="0"/>
              <a:cs typeface="Times New Roman" panose="02020603050405020304" pitchFamily="18" charset="0"/>
            </a:endParaRPr>
          </a:p>
          <a:p>
            <a:pPr algn="l"/>
            <a:r>
              <a:rPr lang="en-US" sz="1400" b="0" i="0" dirty="0">
                <a:effectLst/>
                <a:latin typeface="palatino linotype" panose="02040502050505030304" pitchFamily="18" charset="0"/>
              </a:rPr>
              <a:t>At this position, the tangential motion of the sides of the loop is parallel to the flux lines of the field. Hence there will be no question of flux cutting, and consequently, there will be no</a:t>
            </a:r>
            <a:r>
              <a:rPr lang="en-US" sz="2000" b="0" i="0" dirty="0">
                <a:effectLst/>
                <a:latin typeface="Times New Roman" panose="02020603050405020304" pitchFamily="18" charset="0"/>
                <a:cs typeface="Times New Roman" panose="02020603050405020304" pitchFamily="18" charset="0"/>
              </a:rPr>
              <a:t> </a:t>
            </a:r>
            <a:r>
              <a:rPr lang="en-US" sz="1400" b="0" i="0" dirty="0">
                <a:effectLst/>
                <a:latin typeface="palatino linotype" panose="02040502050505030304" pitchFamily="18" charset="0"/>
              </a:rPr>
              <a:t>current in the loop.</a:t>
            </a:r>
          </a:p>
          <a:p>
            <a:endParaRPr lang="en-US" sz="2000" b="0" i="0" dirty="0">
              <a:effectLst/>
              <a:latin typeface="Times New Roman" panose="02020603050405020304" pitchFamily="18" charset="0"/>
              <a:cs typeface="Times New Roman" panose="02020603050405020304" pitchFamily="18" charset="0"/>
            </a:endParaRPr>
          </a:p>
        </p:txBody>
      </p:sp>
      <p:pic>
        <p:nvPicPr>
          <p:cNvPr id="5" name="Picture 4" descr="Graphical user interface&#10;&#10;Description automatically generated with medium confidence">
            <a:extLst>
              <a:ext uri="{FF2B5EF4-FFF2-40B4-BE49-F238E27FC236}">
                <a16:creationId xmlns:a16="http://schemas.microsoft.com/office/drawing/2014/main" id="{E88173FD-D727-203D-CE7C-07BCC25A7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185" y="951378"/>
            <a:ext cx="5121679" cy="2880439"/>
          </a:xfrm>
          <a:prstGeom prst="rect">
            <a:avLst/>
          </a:prstGeom>
        </p:spPr>
      </p:pic>
    </p:spTree>
    <p:extLst>
      <p:ext uri="{BB962C8B-B14F-4D97-AF65-F5344CB8AC3E}">
        <p14:creationId xmlns:p14="http://schemas.microsoft.com/office/powerpoint/2010/main" val="5380646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7C3BF-984A-E489-DF88-C9B7C3FA8A7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2A2D64D-60D7-D5AE-3C58-06C5F9B66605}"/>
              </a:ext>
            </a:extLst>
          </p:cNvPr>
          <p:cNvPicPr>
            <a:picLocks noGrp="1" noChangeAspect="1"/>
          </p:cNvPicPr>
          <p:nvPr>
            <p:ph idx="1"/>
          </p:nvPr>
        </p:nvPicPr>
        <p:blipFill>
          <a:blip r:embed="rId2"/>
          <a:stretch>
            <a:fillRect/>
          </a:stretch>
        </p:blipFill>
        <p:spPr>
          <a:xfrm>
            <a:off x="2816014" y="1825625"/>
            <a:ext cx="6559971" cy="4351338"/>
          </a:xfrm>
        </p:spPr>
      </p:pic>
    </p:spTree>
    <p:extLst>
      <p:ext uri="{BB962C8B-B14F-4D97-AF65-F5344CB8AC3E}">
        <p14:creationId xmlns:p14="http://schemas.microsoft.com/office/powerpoint/2010/main" val="288458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3830-F8D8-D24F-1CC6-C8F6E843BFB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ED7129F-B763-071D-4B67-CAD2D8E51664}"/>
              </a:ext>
            </a:extLst>
          </p:cNvPr>
          <p:cNvPicPr>
            <a:picLocks noGrp="1" noChangeAspect="1"/>
          </p:cNvPicPr>
          <p:nvPr>
            <p:ph idx="1"/>
          </p:nvPr>
        </p:nvPicPr>
        <p:blipFill>
          <a:blip r:embed="rId2"/>
          <a:stretch>
            <a:fillRect/>
          </a:stretch>
        </p:blipFill>
        <p:spPr>
          <a:xfrm>
            <a:off x="2679040" y="1825625"/>
            <a:ext cx="6833920" cy="4351338"/>
          </a:xfrm>
        </p:spPr>
      </p:pic>
    </p:spTree>
    <p:extLst>
      <p:ext uri="{BB962C8B-B14F-4D97-AF65-F5344CB8AC3E}">
        <p14:creationId xmlns:p14="http://schemas.microsoft.com/office/powerpoint/2010/main" val="3204769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CFF3-5C4A-44B5-ADF4-948B652B10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0DC73A-0D5B-1449-07F9-63EA80C3EC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9246E86-52EA-09B8-9A7B-E6D8B7D46FFB}"/>
              </a:ext>
            </a:extLst>
          </p:cNvPr>
          <p:cNvPicPr>
            <a:picLocks noChangeAspect="1"/>
          </p:cNvPicPr>
          <p:nvPr/>
        </p:nvPicPr>
        <p:blipFill>
          <a:blip r:embed="rId2"/>
          <a:stretch>
            <a:fillRect/>
          </a:stretch>
        </p:blipFill>
        <p:spPr>
          <a:xfrm>
            <a:off x="2453324" y="2503090"/>
            <a:ext cx="7285351" cy="1851820"/>
          </a:xfrm>
          <a:prstGeom prst="rect">
            <a:avLst/>
          </a:prstGeom>
        </p:spPr>
      </p:pic>
    </p:spTree>
    <p:extLst>
      <p:ext uri="{BB962C8B-B14F-4D97-AF65-F5344CB8AC3E}">
        <p14:creationId xmlns:p14="http://schemas.microsoft.com/office/powerpoint/2010/main" val="524476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054143-86F0-7AF2-CACA-A09538147BC5}"/>
              </a:ext>
            </a:extLst>
          </p:cNvPr>
          <p:cNvSpPr>
            <a:spLocks noGrp="1"/>
          </p:cNvSpPr>
          <p:nvPr>
            <p:ph idx="1"/>
          </p:nvPr>
        </p:nvSpPr>
        <p:spPr>
          <a:xfrm>
            <a:off x="661219" y="822735"/>
            <a:ext cx="10515600" cy="4351338"/>
          </a:xfrm>
        </p:spPr>
        <p:txBody>
          <a:bodyPr>
            <a:noAutofit/>
          </a:bodyPr>
          <a:lstStyle/>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Series Motor</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series motors are used in the application where high starting torque is necessary and speed variation is possible.</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Example- Vacuum cleaner, Air Compressor, Cranes, Traction system, etc.</a:t>
            </a: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Shunt Motor</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shunt motor is used in the application where starting torque is not needed more and running on the constant speed.</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Example- conveyer, Lift, Fans, Lathe machine, Spinning machine, centrifugal pump, etc.</a:t>
            </a:r>
          </a:p>
          <a:p>
            <a:pPr algn="just">
              <a:buFont typeface="Arial" panose="020B0604020202020204" pitchFamily="34" charset="0"/>
              <a:buChar char="•"/>
            </a:pPr>
            <a:r>
              <a:rPr lang="en-US" sz="2000" b="1" i="0" dirty="0">
                <a:solidFill>
                  <a:srgbClr val="2C2F34"/>
                </a:solidFill>
                <a:effectLst/>
                <a:latin typeface="Times New Roman" panose="02020603050405020304" pitchFamily="18" charset="0"/>
                <a:cs typeface="Times New Roman" panose="02020603050405020304" pitchFamily="18" charset="0"/>
              </a:rPr>
              <a:t>Compound Motor</a:t>
            </a:r>
            <a:endParaRPr lang="en-US" sz="2000" b="0" i="0" dirty="0">
              <a:solidFill>
                <a:srgbClr val="2C2F34"/>
              </a:solidFill>
              <a:effectLst/>
              <a:latin typeface="Times New Roman" panose="02020603050405020304" pitchFamily="18" charset="0"/>
              <a:cs typeface="Times New Roman" panose="02020603050405020304" pitchFamily="18" charset="0"/>
            </a:endParaRPr>
          </a:p>
          <a:p>
            <a:pPr algn="just"/>
            <a:r>
              <a:rPr lang="en-US" sz="2000" b="0" i="0" dirty="0">
                <a:solidFill>
                  <a:srgbClr val="2C2F34"/>
                </a:solidFill>
                <a:effectLst/>
                <a:latin typeface="Times New Roman" panose="02020603050405020304" pitchFamily="18" charset="0"/>
                <a:cs typeface="Times New Roman" panose="02020603050405020304" pitchFamily="18" charset="0"/>
              </a:rPr>
              <a:t>The compound motors are used in applications where higher starting with constant speed is required.</a:t>
            </a:r>
          </a:p>
          <a:p>
            <a:pPr algn="just"/>
            <a:r>
              <a:rPr lang="en-US" sz="2000" b="0" i="0" dirty="0">
                <a:solidFill>
                  <a:srgbClr val="2C2F34"/>
                </a:solidFill>
                <a:effectLst/>
                <a:latin typeface="Times New Roman" panose="02020603050405020304" pitchFamily="18" charset="0"/>
                <a:cs typeface="Times New Roman" panose="02020603050405020304" pitchFamily="18" charset="0"/>
              </a:rPr>
              <a:t>Examples- Rolling mills, Elevators, Conveyer, Presses, etc.</a:t>
            </a:r>
          </a:p>
          <a:p>
            <a:endParaRPr lang="en-IN" sz="2000" dirty="0"/>
          </a:p>
        </p:txBody>
      </p:sp>
    </p:spTree>
    <p:extLst>
      <p:ext uri="{BB962C8B-B14F-4D97-AF65-F5344CB8AC3E}">
        <p14:creationId xmlns:p14="http://schemas.microsoft.com/office/powerpoint/2010/main" val="25079451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C1F3-02DE-F5BB-A415-FA5E45737C8F}"/>
              </a:ext>
            </a:extLst>
          </p:cNvPr>
          <p:cNvSpPr>
            <a:spLocks noGrp="1"/>
          </p:cNvSpPr>
          <p:nvPr>
            <p:ph type="title"/>
          </p:nvPr>
        </p:nvSpPr>
        <p:spPr>
          <a:xfrm>
            <a:off x="838200" y="365125"/>
            <a:ext cx="10515600" cy="844243"/>
          </a:xfrm>
        </p:spPr>
        <p:txBody>
          <a:bodyPr>
            <a:normAutofit fontScale="90000"/>
          </a:bodyPr>
          <a:lstStyle/>
          <a:p>
            <a:br>
              <a:rPr lang="en-IN" b="1" i="0" dirty="0">
                <a:effectLst/>
                <a:latin typeface="palatino linotype" panose="02040502050505030304" pitchFamily="18" charset="0"/>
              </a:rPr>
            </a:br>
            <a:r>
              <a:rPr lang="en-IN" b="1" i="0" dirty="0">
                <a:effectLst/>
                <a:latin typeface="palatino linotype" panose="02040502050505030304" pitchFamily="18" charset="0"/>
              </a:rPr>
              <a:t>Types of DC Generators</a:t>
            </a:r>
            <a:br>
              <a:rPr lang="en-IN" b="1" i="0" dirty="0">
                <a:effectLst/>
                <a:latin typeface="palatino linotype" panose="02040502050505030304" pitchFamily="18" charset="0"/>
              </a:rPr>
            </a:br>
            <a:endParaRPr lang="en-IN" dirty="0"/>
          </a:p>
        </p:txBody>
      </p:sp>
      <p:sp>
        <p:nvSpPr>
          <p:cNvPr id="3" name="Content Placeholder 2">
            <a:extLst>
              <a:ext uri="{FF2B5EF4-FFF2-40B4-BE49-F238E27FC236}">
                <a16:creationId xmlns:a16="http://schemas.microsoft.com/office/drawing/2014/main" id="{604F2B28-C624-92D7-EDC2-115D34B39DE6}"/>
              </a:ext>
            </a:extLst>
          </p:cNvPr>
          <p:cNvSpPr>
            <a:spLocks noGrp="1"/>
          </p:cNvSpPr>
          <p:nvPr>
            <p:ph idx="1"/>
          </p:nvPr>
        </p:nvSpPr>
        <p:spPr>
          <a:xfrm>
            <a:off x="838200" y="1317523"/>
            <a:ext cx="10515600" cy="4859440"/>
          </a:xfrm>
        </p:spPr>
        <p:txBody>
          <a:bodyPr>
            <a:normAutofit/>
          </a:bodyPr>
          <a:lstStyle/>
          <a:p>
            <a:pPr algn="l"/>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2"/>
              </a:rPr>
              <a:t>DC generators</a:t>
            </a:r>
            <a:r>
              <a:rPr lang="en-US" sz="2000" b="0" i="0" dirty="0">
                <a:effectLst/>
                <a:latin typeface="Times New Roman" panose="02020603050405020304" pitchFamily="18" charset="0"/>
                <a:cs typeface="Times New Roman" panose="02020603050405020304" pitchFamily="18" charset="0"/>
              </a:rPr>
              <a:t> are classified based on how their fields are excited (i.e. produced). </a:t>
            </a:r>
          </a:p>
          <a:p>
            <a:pPr marL="0" indent="0" algn="l">
              <a:buNone/>
            </a:pPr>
            <a:r>
              <a:rPr lang="en-US" sz="2000" b="0" i="0" dirty="0">
                <a:effectLst/>
                <a:latin typeface="Times New Roman" panose="02020603050405020304" pitchFamily="18" charset="0"/>
                <a:cs typeface="Times New Roman" panose="02020603050405020304" pitchFamily="18" charset="0"/>
              </a:rPr>
              <a:t>There are three methods of excitation, and thus three main </a:t>
            </a:r>
            <a:r>
              <a:rPr lang="en-US" sz="2000" b="1" i="0" dirty="0">
                <a:effectLst/>
                <a:latin typeface="Times New Roman" panose="02020603050405020304" pitchFamily="18" charset="0"/>
                <a:cs typeface="Times New Roman" panose="02020603050405020304" pitchFamily="18" charset="0"/>
              </a:rPr>
              <a:t>types of DC generators</a:t>
            </a:r>
            <a:r>
              <a:rPr lang="en-US" sz="2000" b="0" i="0" dirty="0">
                <a:effectLst/>
                <a:latin typeface="Times New Roman" panose="02020603050405020304" pitchFamily="18" charset="0"/>
                <a:cs typeface="Times New Roman" panose="02020603050405020304" pitchFamily="18" charset="0"/>
              </a:rPr>
              <a:t>:</a:t>
            </a:r>
          </a:p>
          <a:p>
            <a:pPr algn="l">
              <a:buFont typeface="+mj-lt"/>
              <a:buAutoNum type="arabicPeriod"/>
            </a:pPr>
            <a:r>
              <a:rPr lang="en-US" sz="2000" b="1" i="0" dirty="0">
                <a:effectLst/>
                <a:latin typeface="Times New Roman" panose="02020603050405020304" pitchFamily="18" charset="0"/>
                <a:cs typeface="Times New Roman" panose="02020603050405020304" pitchFamily="18" charset="0"/>
              </a:rPr>
              <a:t>Permanent Magnet DC Generators</a:t>
            </a:r>
            <a:r>
              <a:rPr lang="en-US" sz="2000" b="0" i="0" dirty="0">
                <a:effectLst/>
                <a:latin typeface="Times New Roman" panose="02020603050405020304" pitchFamily="18" charset="0"/>
                <a:cs typeface="Times New Roman" panose="02020603050405020304" pitchFamily="18" charset="0"/>
              </a:rPr>
              <a:t> – Field coils excited by permanent magnets</a:t>
            </a:r>
          </a:p>
          <a:p>
            <a:pPr algn="l">
              <a:buFont typeface="+mj-lt"/>
              <a:buAutoNum type="arabicPeriod"/>
            </a:pPr>
            <a:r>
              <a:rPr lang="en-US" sz="2000" b="1" i="0" dirty="0">
                <a:effectLst/>
                <a:latin typeface="Times New Roman" panose="02020603050405020304" pitchFamily="18" charset="0"/>
                <a:cs typeface="Times New Roman" panose="02020603050405020304" pitchFamily="18" charset="0"/>
              </a:rPr>
              <a:t>Separately Excited DC Generators</a:t>
            </a:r>
            <a:r>
              <a:rPr lang="en-US" sz="2000" b="0" i="0" dirty="0">
                <a:effectLst/>
                <a:latin typeface="Times New Roman" panose="02020603050405020304" pitchFamily="18" charset="0"/>
                <a:cs typeface="Times New Roman" panose="02020603050405020304" pitchFamily="18" charset="0"/>
              </a:rPr>
              <a:t> – Field coils excited by some external source</a:t>
            </a:r>
          </a:p>
          <a:p>
            <a:pPr algn="l">
              <a:buFont typeface="+mj-lt"/>
              <a:buAutoNum type="arabicPeriod"/>
            </a:pPr>
            <a:r>
              <a:rPr lang="en-US" sz="2000" b="1" i="0" u="none" strike="noStrike" dirty="0">
                <a:solidFill>
                  <a:srgbClr val="BE9E5F"/>
                </a:solidFill>
                <a:effectLst/>
                <a:latin typeface="Times New Roman" panose="02020603050405020304" pitchFamily="18" charset="0"/>
                <a:cs typeface="Times New Roman" panose="02020603050405020304" pitchFamily="18" charset="0"/>
                <a:hlinkClick r:id="rId3"/>
              </a:rPr>
              <a:t>Self Excited DC Generators</a:t>
            </a:r>
            <a:r>
              <a:rPr lang="en-US" sz="2000" b="0" i="0" dirty="0">
                <a:effectLst/>
                <a:latin typeface="Times New Roman" panose="02020603050405020304" pitchFamily="18" charset="0"/>
                <a:cs typeface="Times New Roman" panose="02020603050405020304" pitchFamily="18" charset="0"/>
              </a:rPr>
              <a:t> – Field coils excited by the generator itself</a:t>
            </a:r>
          </a:p>
          <a:p>
            <a:pPr algn="l"/>
            <a:r>
              <a:rPr lang="en-US" sz="2000" b="0" i="0" dirty="0">
                <a:effectLst/>
                <a:latin typeface="Times New Roman" panose="02020603050405020304" pitchFamily="18" charset="0"/>
                <a:cs typeface="Times New Roman" panose="02020603050405020304" pitchFamily="18" charset="0"/>
              </a:rPr>
              <a:t>Self-excited DC generators can further be classified depending on the position of their field coils. The three types of self-excited DC generators are:</a:t>
            </a:r>
          </a:p>
          <a:p>
            <a:pPr algn="l">
              <a:buFont typeface="+mj-lt"/>
              <a:buAutoNum type="arabicPeriod"/>
            </a:pPr>
            <a:r>
              <a:rPr lang="en-US" sz="2000" b="0" i="0" dirty="0">
                <a:effectLst/>
                <a:latin typeface="Times New Roman" panose="02020603050405020304" pitchFamily="18" charset="0"/>
                <a:cs typeface="Times New Roman" panose="02020603050405020304" pitchFamily="18" charset="0"/>
              </a:rPr>
              <a:t>Series Wound Generators</a:t>
            </a:r>
          </a:p>
          <a:p>
            <a:pPr>
              <a:buFont typeface="+mj-lt"/>
              <a:buAutoNum type="arabicPeriod"/>
            </a:pPr>
            <a:r>
              <a:rPr lang="en-US" sz="2000" dirty="0">
                <a:effectLst/>
                <a:latin typeface="Times New Roman" panose="02020603050405020304" pitchFamily="18" charset="0"/>
                <a:cs typeface="Times New Roman" panose="02020603050405020304" pitchFamily="18" charset="0"/>
              </a:rPr>
              <a:t>Shunt Wound Generators</a:t>
            </a:r>
          </a:p>
          <a:p>
            <a:pPr>
              <a:buFont typeface="+mj-lt"/>
              <a:buAutoNum type="arabicPeriod"/>
            </a:pPr>
            <a:r>
              <a:rPr lang="en-US" sz="2000" dirty="0">
                <a:effectLst/>
                <a:latin typeface="Times New Roman" panose="02020603050405020304" pitchFamily="18" charset="0"/>
                <a:cs typeface="Times New Roman" panose="02020603050405020304" pitchFamily="18" charset="0"/>
              </a:rPr>
              <a:t>Compound Wound Generators</a:t>
            </a:r>
          </a:p>
          <a:p>
            <a:pPr marL="0" indent="0">
              <a:buNone/>
            </a:pPr>
            <a:endParaRPr lang="en-US" sz="2000" b="0" i="0" dirty="0">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1094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324818-C711-AFA9-23BD-02C4518CF5C2}"/>
              </a:ext>
            </a:extLst>
          </p:cNvPr>
          <p:cNvSpPr>
            <a:spLocks noGrp="1"/>
          </p:cNvSpPr>
          <p:nvPr>
            <p:ph idx="1"/>
          </p:nvPr>
        </p:nvSpPr>
        <p:spPr>
          <a:xfrm>
            <a:off x="444909" y="449109"/>
            <a:ext cx="10515600" cy="6069678"/>
          </a:xfrm>
        </p:spPr>
        <p:txBody>
          <a:bodyPr>
            <a:normAutofit/>
          </a:bodyPr>
          <a:lstStyle/>
          <a:p>
            <a:pPr algn="l"/>
            <a:r>
              <a:rPr lang="en-US" sz="2000" b="0" i="0" dirty="0">
                <a:effectLst/>
                <a:latin typeface="Times New Roman" panose="02020603050405020304" pitchFamily="18" charset="0"/>
                <a:cs typeface="Times New Roman" panose="02020603050405020304" pitchFamily="18" charset="0"/>
              </a:rPr>
              <a:t>A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2"/>
              </a:rPr>
              <a:t>portable generator</a:t>
            </a:r>
            <a:r>
              <a:rPr lang="en-US" sz="2000" b="0" i="0" dirty="0">
                <a:effectLst/>
                <a:latin typeface="Times New Roman" panose="02020603050405020304" pitchFamily="18" charset="0"/>
                <a:cs typeface="Times New Roman" panose="02020603050405020304" pitchFamily="18" charset="0"/>
              </a:rPr>
              <a:t> is an example of a practical application that </a:t>
            </a:r>
            <a:r>
              <a:rPr lang="en-US" sz="2000" b="0" i="0" dirty="0" err="1">
                <a:effectLst/>
                <a:latin typeface="Times New Roman" panose="02020603050405020304" pitchFamily="18" charset="0"/>
                <a:cs typeface="Times New Roman" panose="02020603050405020304" pitchFamily="18" charset="0"/>
              </a:rPr>
              <a:t>utilises</a:t>
            </a:r>
            <a:r>
              <a:rPr lang="en-US" sz="2000" b="0" i="0" dirty="0">
                <a:effectLst/>
                <a:latin typeface="Times New Roman" panose="02020603050405020304" pitchFamily="18" charset="0"/>
                <a:cs typeface="Times New Roman" panose="02020603050405020304" pitchFamily="18" charset="0"/>
              </a:rPr>
              <a:t> such technologies.</a:t>
            </a:r>
          </a:p>
          <a:p>
            <a:pPr algn="l"/>
            <a:r>
              <a:rPr lang="en-US" sz="2000" b="1" i="0" dirty="0">
                <a:effectLst/>
                <a:latin typeface="Times New Roman" panose="02020603050405020304" pitchFamily="18" charset="0"/>
                <a:cs typeface="Times New Roman" panose="02020603050405020304" pitchFamily="18" charset="0"/>
              </a:rPr>
              <a:t>Permanent Magnet DC Generator</a:t>
            </a:r>
          </a:p>
          <a:p>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94CB2C8-16BE-8AC6-F782-01BFB9EC0869}"/>
              </a:ext>
            </a:extLst>
          </p:cNvPr>
          <p:cNvPicPr>
            <a:picLocks noChangeAspect="1"/>
          </p:cNvPicPr>
          <p:nvPr/>
        </p:nvPicPr>
        <p:blipFill>
          <a:blip r:embed="rId3"/>
          <a:stretch>
            <a:fillRect/>
          </a:stretch>
        </p:blipFill>
        <p:spPr>
          <a:xfrm>
            <a:off x="6291447" y="1477158"/>
            <a:ext cx="4258565" cy="1951842"/>
          </a:xfrm>
          <a:prstGeom prst="rect">
            <a:avLst/>
          </a:prstGeom>
        </p:spPr>
      </p:pic>
      <p:sp>
        <p:nvSpPr>
          <p:cNvPr id="7" name="TextBox 6">
            <a:extLst>
              <a:ext uri="{FF2B5EF4-FFF2-40B4-BE49-F238E27FC236}">
                <a16:creationId xmlns:a16="http://schemas.microsoft.com/office/drawing/2014/main" id="{99F1424A-8BB1-AABC-573D-BF38C2FBBA17}"/>
              </a:ext>
            </a:extLst>
          </p:cNvPr>
          <p:cNvSpPr txBox="1"/>
          <p:nvPr/>
        </p:nvSpPr>
        <p:spPr>
          <a:xfrm>
            <a:off x="592393" y="1549810"/>
            <a:ext cx="6201697" cy="3170099"/>
          </a:xfrm>
          <a:prstGeom prst="rect">
            <a:avLst/>
          </a:prstGeom>
          <a:noFill/>
        </p:spPr>
        <p:txBody>
          <a:bodyPr wrap="square">
            <a:spAutoFit/>
          </a:bodyPr>
          <a:lstStyle/>
          <a:p>
            <a:pPr algn="l"/>
            <a:r>
              <a:rPr lang="en-US" sz="2000" b="0" i="0" dirty="0">
                <a:effectLst/>
                <a:latin typeface="Times New Roman" panose="02020603050405020304" pitchFamily="18" charset="0"/>
                <a:cs typeface="Times New Roman" panose="02020603050405020304" pitchFamily="18" charset="0"/>
              </a:rPr>
              <a:t>When the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4"/>
              </a:rPr>
              <a:t>flux</a:t>
            </a:r>
            <a:r>
              <a:rPr lang="en-US" sz="2000" b="0" i="0" dirty="0">
                <a:effectLst/>
                <a:latin typeface="Times New Roman" panose="02020603050405020304" pitchFamily="18" charset="0"/>
                <a:cs typeface="Times New Roman" panose="02020603050405020304" pitchFamily="18" charset="0"/>
              </a:rPr>
              <a:t> in the </a:t>
            </a:r>
            <a:r>
              <a:rPr lang="en-US" sz="2000" b="0" i="0" u="none" strike="noStrike" dirty="0">
                <a:solidFill>
                  <a:srgbClr val="BE9E5F"/>
                </a:solidFill>
                <a:effectLst/>
                <a:latin typeface="Times New Roman" panose="02020603050405020304" pitchFamily="18" charset="0"/>
                <a:cs typeface="Times New Roman" panose="02020603050405020304" pitchFamily="18" charset="0"/>
                <a:hlinkClick r:id="rId5"/>
              </a:rPr>
              <a:t>magnetic circuit</a:t>
            </a:r>
            <a:r>
              <a:rPr lang="en-US" sz="2000" b="0" i="0" dirty="0">
                <a:effectLst/>
                <a:latin typeface="Times New Roman" panose="02020603050405020304" pitchFamily="18" charset="0"/>
                <a:cs typeface="Times New Roman" panose="02020603050405020304" pitchFamily="18" charset="0"/>
              </a:rPr>
              <a:t> is created through the use of permanent magnets, then it is known as a Permanent magnet DC generator.</a:t>
            </a:r>
          </a:p>
          <a:p>
            <a:pPr algn="l"/>
            <a:r>
              <a:rPr lang="en-US" sz="2000" b="0" i="0" dirty="0">
                <a:effectLst/>
                <a:latin typeface="Times New Roman" panose="02020603050405020304" pitchFamily="18" charset="0"/>
                <a:cs typeface="Times New Roman" panose="02020603050405020304" pitchFamily="18" charset="0"/>
              </a:rPr>
              <a:t>It consists of an armature and one or several permanent magnets situated around the armature. This type of DC generator generates does not generate much power.</a:t>
            </a:r>
          </a:p>
          <a:p>
            <a:endParaRPr lang="en-IN" sz="2000" dirty="0">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As such they are rarely found in industrial applications. They are normally used in small applications – like dynamos in motorcycles.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2292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8035-5A19-49ED-A27D-7B0BDEFF7337}"/>
              </a:ext>
            </a:extLst>
          </p:cNvPr>
          <p:cNvSpPr>
            <a:spLocks noGrp="1"/>
          </p:cNvSpPr>
          <p:nvPr>
            <p:ph type="title"/>
          </p:nvPr>
        </p:nvSpPr>
        <p:spPr>
          <a:xfrm>
            <a:off x="838200" y="365125"/>
            <a:ext cx="10515600" cy="844243"/>
          </a:xfrm>
        </p:spPr>
        <p:txBody>
          <a:bodyPr>
            <a:normAutofit fontScale="90000"/>
          </a:bodyPr>
          <a:lstStyle/>
          <a:p>
            <a:br>
              <a:rPr lang="en-US" b="1" i="0" dirty="0">
                <a:effectLst/>
                <a:latin typeface="palatino linotype" panose="02040502050505030304" pitchFamily="18" charset="0"/>
              </a:rPr>
            </a:br>
            <a:r>
              <a:rPr lang="en-US" b="1" i="0" dirty="0">
                <a:effectLst/>
                <a:latin typeface="palatino linotype" panose="02040502050505030304" pitchFamily="18" charset="0"/>
              </a:rPr>
              <a:t>Separately Excited DC Generator</a:t>
            </a:r>
            <a:br>
              <a:rPr lang="en-US" b="1" i="0" dirty="0">
                <a:effectLst/>
                <a:latin typeface="palatino linotype" panose="02040502050505030304" pitchFamily="18" charset="0"/>
              </a:rPr>
            </a:br>
            <a:endParaRPr lang="en-IN" dirty="0"/>
          </a:p>
        </p:txBody>
      </p:sp>
      <p:sp>
        <p:nvSpPr>
          <p:cNvPr id="3" name="Content Placeholder 2">
            <a:extLst>
              <a:ext uri="{FF2B5EF4-FFF2-40B4-BE49-F238E27FC236}">
                <a16:creationId xmlns:a16="http://schemas.microsoft.com/office/drawing/2014/main" id="{4D9B338E-7D1F-7B16-4A7F-95A345F51DFE}"/>
              </a:ext>
            </a:extLst>
          </p:cNvPr>
          <p:cNvSpPr>
            <a:spLocks noGrp="1"/>
          </p:cNvSpPr>
          <p:nvPr>
            <p:ph idx="1"/>
          </p:nvPr>
        </p:nvSpPr>
        <p:spPr>
          <a:xfrm>
            <a:off x="838200" y="1412670"/>
            <a:ext cx="10515600" cy="4978298"/>
          </a:xfrm>
        </p:spPr>
        <p:txBody>
          <a:bodyPr/>
          <a:lstStyle/>
          <a:p>
            <a:pPr algn="l"/>
            <a:r>
              <a:rPr lang="en-US" b="0" i="0" dirty="0">
                <a:effectLst/>
                <a:latin typeface="palatino linotype" panose="02040502050505030304" pitchFamily="18" charset="0"/>
              </a:rPr>
              <a:t>These are the generators whose field magnets are energized by some external DC source, such as a </a:t>
            </a:r>
            <a:r>
              <a:rPr lang="en-US" b="0" i="0" u="none" strike="noStrike" dirty="0">
                <a:solidFill>
                  <a:srgbClr val="BE9E5F"/>
                </a:solidFill>
                <a:effectLst/>
                <a:latin typeface="palatino linotype" panose="02040502050505030304" pitchFamily="18" charset="0"/>
                <a:hlinkClick r:id="rId2" tooltip="Battery"/>
              </a:rPr>
              <a:t>battery</a:t>
            </a:r>
            <a:r>
              <a:rPr lang="en-US" b="0" i="0" dirty="0">
                <a:effectLst/>
                <a:latin typeface="palatino linotype" panose="02040502050505030304" pitchFamily="18" charset="0"/>
              </a:rPr>
              <a:t>.</a:t>
            </a:r>
          </a:p>
          <a:p>
            <a:pPr algn="l"/>
            <a:r>
              <a:rPr lang="en-US" b="0" i="0" dirty="0">
                <a:effectLst/>
                <a:latin typeface="palatino linotype" panose="02040502050505030304" pitchFamily="18" charset="0"/>
              </a:rPr>
              <a:t>A circuit diagram of separately excited DC generator is shown in the figure below. The symbols below are:</a:t>
            </a:r>
          </a:p>
          <a:p>
            <a:pPr algn="l">
              <a:buFont typeface="Arial" panose="020B0604020202020204" pitchFamily="34" charset="0"/>
              <a:buChar char="•"/>
            </a:pPr>
            <a:r>
              <a:rPr lang="en-US" b="0" i="0" dirty="0" err="1">
                <a:effectLst/>
                <a:latin typeface="palatino linotype" panose="02040502050505030304" pitchFamily="18" charset="0"/>
              </a:rPr>
              <a:t>I</a:t>
            </a:r>
            <a:r>
              <a:rPr lang="en-US" b="0" i="0" baseline="-25000" dirty="0" err="1">
                <a:effectLst/>
                <a:latin typeface="palatino linotype" panose="02040502050505030304" pitchFamily="18" charset="0"/>
              </a:rPr>
              <a:t>a</a:t>
            </a:r>
            <a:r>
              <a:rPr lang="en-US" b="0" i="0" dirty="0">
                <a:effectLst/>
                <a:latin typeface="palatino linotype" panose="02040502050505030304" pitchFamily="18" charset="0"/>
              </a:rPr>
              <a:t> = Armature current</a:t>
            </a:r>
          </a:p>
          <a:p>
            <a:pPr algn="l">
              <a:buFont typeface="Arial" panose="020B0604020202020204" pitchFamily="34" charset="0"/>
              <a:buChar char="•"/>
            </a:pPr>
            <a:r>
              <a:rPr lang="en-US" b="0" i="0" dirty="0">
                <a:effectLst/>
                <a:latin typeface="palatino linotype" panose="02040502050505030304" pitchFamily="18" charset="0"/>
              </a:rPr>
              <a:t>I</a:t>
            </a:r>
            <a:r>
              <a:rPr lang="en-US" b="0" i="0" baseline="-25000" dirty="0">
                <a:effectLst/>
                <a:latin typeface="palatino linotype" panose="02040502050505030304" pitchFamily="18" charset="0"/>
              </a:rPr>
              <a:t>L</a:t>
            </a:r>
            <a:r>
              <a:rPr lang="en-US" b="0" i="0" dirty="0">
                <a:effectLst/>
                <a:latin typeface="palatino linotype" panose="02040502050505030304" pitchFamily="18" charset="0"/>
              </a:rPr>
              <a:t> = Load current</a:t>
            </a:r>
          </a:p>
          <a:p>
            <a:pPr algn="l">
              <a:buFont typeface="Arial" panose="020B0604020202020204" pitchFamily="34" charset="0"/>
              <a:buChar char="•"/>
            </a:pPr>
            <a:r>
              <a:rPr lang="en-US" b="0" i="0" dirty="0">
                <a:effectLst/>
                <a:latin typeface="palatino linotype" panose="02040502050505030304" pitchFamily="18" charset="0"/>
              </a:rPr>
              <a:t>V = Terminal voltage</a:t>
            </a:r>
          </a:p>
          <a:p>
            <a:pPr algn="l">
              <a:buFont typeface="Arial" panose="020B0604020202020204" pitchFamily="34" charset="0"/>
              <a:buChar char="•"/>
            </a:pPr>
            <a:r>
              <a:rPr lang="en-US" b="0" i="0" dirty="0" err="1">
                <a:effectLst/>
                <a:latin typeface="palatino linotype" panose="02040502050505030304" pitchFamily="18" charset="0"/>
              </a:rPr>
              <a:t>E</a:t>
            </a:r>
            <a:r>
              <a:rPr lang="en-US" b="0" i="0" baseline="-25000" dirty="0" err="1">
                <a:effectLst/>
                <a:latin typeface="palatino linotype" panose="02040502050505030304" pitchFamily="18" charset="0"/>
              </a:rPr>
              <a:t>g</a:t>
            </a:r>
            <a:r>
              <a:rPr lang="en-US" b="0" i="0">
                <a:effectLst/>
                <a:latin typeface="palatino linotype" panose="02040502050505030304" pitchFamily="18" charset="0"/>
              </a:rPr>
              <a:t> = Generated EMF (Electromagnetic Force)</a:t>
            </a:r>
          </a:p>
          <a:p>
            <a:pPr algn="l"/>
            <a:endParaRPr lang="en-US" b="0" i="0">
              <a:effectLst/>
              <a:latin typeface="palatino linotype" panose="02040502050505030304" pitchFamily="18" charset="0"/>
            </a:endParaRPr>
          </a:p>
          <a:p>
            <a:pPr algn="l"/>
            <a:endParaRPr lang="en-US" b="0" i="0" dirty="0">
              <a:effectLst/>
              <a:latin typeface="palatino linotype" panose="02040502050505030304" pitchFamily="18" charset="0"/>
            </a:endParaRPr>
          </a:p>
          <a:p>
            <a:endParaRPr lang="en-IN" dirty="0"/>
          </a:p>
        </p:txBody>
      </p:sp>
    </p:spTree>
    <p:extLst>
      <p:ext uri="{BB962C8B-B14F-4D97-AF65-F5344CB8AC3E}">
        <p14:creationId xmlns:p14="http://schemas.microsoft.com/office/powerpoint/2010/main" val="2089463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F5DF-0915-9DFA-E3AE-61554652B4C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ADFDBE4-A3CF-BD64-4A80-F1F2A38559B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6279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6971DA-EAFD-6D6C-B1C4-4FA722B776F7}"/>
              </a:ext>
            </a:extLst>
          </p:cNvPr>
          <p:cNvSpPr>
            <a:spLocks noGrp="1"/>
          </p:cNvSpPr>
          <p:nvPr>
            <p:ph idx="1"/>
          </p:nvPr>
        </p:nvSpPr>
        <p:spPr>
          <a:xfrm>
            <a:off x="120446" y="331121"/>
            <a:ext cx="10515600" cy="6256491"/>
          </a:xfrm>
        </p:spPr>
        <p:txBody>
          <a:bodyPr>
            <a:normAutofit/>
          </a:bodyPr>
          <a:lstStyle/>
          <a:p>
            <a:r>
              <a:rPr lang="en-US" sz="1800" b="0" i="0" dirty="0">
                <a:effectLst/>
                <a:latin typeface="Times New Roman" panose="02020603050405020304" pitchFamily="18" charset="0"/>
                <a:cs typeface="Times New Roman" panose="02020603050405020304" pitchFamily="18" charset="0"/>
              </a:rPr>
              <a:t>If the loop rotates further, it comes again in a horizontal position. But now, said AB side of the loop comes in front of N pole, and CD comes in front of S pole, i.e., just opposite to the previous horizontal position as shown in the figure beside</a:t>
            </a:r>
          </a:p>
          <a:p>
            <a:endParaRPr lang="en-US" sz="1800" dirty="0">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b="0" i="0" dirty="0">
              <a:effectLst/>
              <a:latin typeface="Times New Roman" panose="02020603050405020304" pitchFamily="18" charset="0"/>
              <a:cs typeface="Times New Roman" panose="02020603050405020304" pitchFamily="18" charset="0"/>
            </a:endParaRPr>
          </a:p>
          <a:p>
            <a:pPr algn="l"/>
            <a:r>
              <a:rPr lang="en-US" sz="1800" b="0" i="0" dirty="0">
                <a:effectLst/>
                <a:latin typeface="Times New Roman" panose="02020603050405020304" pitchFamily="18" charset="0"/>
                <a:cs typeface="Times New Roman" panose="02020603050405020304" pitchFamily="18" charset="0"/>
              </a:rPr>
              <a:t>Here the tangential motion of the side of the loop is perpendicular to the flux lines; hence rate of flux cutting is maximum here, and according to </a:t>
            </a:r>
            <a:r>
              <a:rPr lang="en-US" sz="1800" b="0" i="0" u="none" strike="noStrike" dirty="0" err="1">
                <a:solidFill>
                  <a:srgbClr val="BE9E5F"/>
                </a:solidFill>
                <a:effectLst/>
                <a:latin typeface="Times New Roman" panose="02020603050405020304" pitchFamily="18" charset="0"/>
                <a:cs typeface="Times New Roman" panose="02020603050405020304" pitchFamily="18" charset="0"/>
                <a:hlinkClick r:id="rId2"/>
              </a:rPr>
              <a:t>Flemming’s</a:t>
            </a:r>
            <a:r>
              <a:rPr lang="en-US" sz="1800" b="0" i="0" u="none" strike="noStrike" dirty="0">
                <a:solidFill>
                  <a:srgbClr val="BE9E5F"/>
                </a:solidFill>
                <a:effectLst/>
                <a:latin typeface="Times New Roman" panose="02020603050405020304" pitchFamily="18" charset="0"/>
                <a:cs typeface="Times New Roman" panose="02020603050405020304" pitchFamily="18" charset="0"/>
                <a:hlinkClick r:id="rId2"/>
              </a:rPr>
              <a:t> right-hand Rule</a:t>
            </a:r>
            <a:r>
              <a:rPr lang="en-US" sz="1800" b="0" i="0" dirty="0">
                <a:effectLst/>
                <a:latin typeface="Times New Roman" panose="02020603050405020304" pitchFamily="18" charset="0"/>
                <a:cs typeface="Times New Roman" panose="02020603050405020304" pitchFamily="18" charset="0"/>
              </a:rPr>
              <a:t>, at this</a:t>
            </a:r>
            <a:r>
              <a:rPr lang="en-US" sz="1800" dirty="0">
                <a:latin typeface="Times New Roman" panose="02020603050405020304" pitchFamily="18" charset="0"/>
                <a:cs typeface="Times New Roman" panose="02020603050405020304" pitchFamily="18" charset="0"/>
              </a:rPr>
              <a:t> </a:t>
            </a:r>
            <a:r>
              <a:rPr lang="en-US" sz="1800" b="0" i="0" dirty="0">
                <a:effectLst/>
                <a:latin typeface="Times New Roman" panose="02020603050405020304" pitchFamily="18" charset="0"/>
                <a:cs typeface="Times New Roman" panose="02020603050405020304" pitchFamily="18" charset="0"/>
              </a:rPr>
              <a:t>position current flows from B to A and on another side from D to C.</a:t>
            </a:r>
          </a:p>
          <a:p>
            <a:br>
              <a:rPr lang="en-US" sz="1800" b="0" i="0" dirty="0">
                <a:effectLst/>
                <a:latin typeface="Times New Roman" panose="02020603050405020304" pitchFamily="18" charset="0"/>
                <a:cs typeface="Times New Roman" panose="02020603050405020304" pitchFamily="18" charset="0"/>
              </a:rPr>
            </a:br>
            <a:r>
              <a:rPr lang="en-US" sz="1800" b="0" i="0" dirty="0">
                <a:effectLst/>
                <a:latin typeface="Times New Roman" panose="02020603050405020304" pitchFamily="18" charset="0"/>
                <a:cs typeface="Times New Roman" panose="02020603050405020304" pitchFamily="18" charset="0"/>
              </a:rPr>
              <a:t>Now if the loop is continued to rotate about its axis. Every time the side AB comes in front of S pole, the current flows from A to B. Again, when it comes in front of N pole, the current flows from B to A.</a:t>
            </a:r>
          </a:p>
        </p:txBody>
      </p:sp>
      <p:pic>
        <p:nvPicPr>
          <p:cNvPr id="5" name="Picture 4" descr="Graphical user interface&#10;&#10;Description automatically generated">
            <a:extLst>
              <a:ext uri="{FF2B5EF4-FFF2-40B4-BE49-F238E27FC236}">
                <a16:creationId xmlns:a16="http://schemas.microsoft.com/office/drawing/2014/main" id="{195AA5D3-1059-27EF-DC7E-D203D4004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220" y="1177308"/>
            <a:ext cx="5283587" cy="2971496"/>
          </a:xfrm>
          <a:prstGeom prst="rect">
            <a:avLst/>
          </a:prstGeom>
        </p:spPr>
      </p:pic>
    </p:spTree>
    <p:extLst>
      <p:ext uri="{BB962C8B-B14F-4D97-AF65-F5344CB8AC3E}">
        <p14:creationId xmlns:p14="http://schemas.microsoft.com/office/powerpoint/2010/main" val="3140751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11CF8-3403-F05E-D94B-A745DBC700F3}"/>
              </a:ext>
            </a:extLst>
          </p:cNvPr>
          <p:cNvSpPr>
            <a:spLocks noGrp="1"/>
          </p:cNvSpPr>
          <p:nvPr>
            <p:ph idx="1"/>
          </p:nvPr>
        </p:nvSpPr>
        <p:spPr>
          <a:xfrm>
            <a:off x="838200" y="304800"/>
            <a:ext cx="10515600" cy="5872163"/>
          </a:xfrm>
        </p:spPr>
        <p:txBody>
          <a:bodyPr>
            <a:normAutofit/>
          </a:bodyPr>
          <a:lstStyle/>
          <a:p>
            <a:pPr algn="l"/>
            <a:r>
              <a:rPr lang="en-US" sz="2000" b="0" i="0" dirty="0">
                <a:effectLst/>
                <a:latin typeface="Times New Roman" panose="02020603050405020304" pitchFamily="18" charset="0"/>
                <a:cs typeface="Times New Roman" panose="02020603050405020304" pitchFamily="18" charset="0"/>
              </a:rPr>
              <a:t>Similarly, every time the side CD comes in front of the S pole the current flows from C to D. When the side CD comes in front of the N pole the current flows from D to C.</a:t>
            </a:r>
          </a:p>
          <a:p>
            <a:pPr algn="l"/>
            <a:r>
              <a:rPr lang="en-US" sz="2000" b="0" i="0" dirty="0">
                <a:effectLst/>
                <a:latin typeface="Times New Roman" panose="02020603050405020304" pitchFamily="18" charset="0"/>
                <a:cs typeface="Times New Roman" panose="02020603050405020304" pitchFamily="18" charset="0"/>
              </a:rPr>
              <a:t>If we observe this phenomenon differently, we can conclude, that each side of the loop comes in front of N pole, the current will flow through that side in the same direction, i.e., downward to the reference plane.</a:t>
            </a:r>
          </a:p>
          <a:p>
            <a:pPr algn="l"/>
            <a:r>
              <a:rPr lang="en-US" sz="2000" b="0" i="0" dirty="0">
                <a:effectLst/>
                <a:latin typeface="Times New Roman" panose="02020603050405020304" pitchFamily="18" charset="0"/>
                <a:cs typeface="Times New Roman" panose="02020603050405020304" pitchFamily="18" charset="0"/>
              </a:rPr>
              <a:t>Similarly, each side of the loop comes in front of the S pole, the current through it flows in the same direction, i.e., upwards from the reference plane. From this, we will come to the topic of the </a:t>
            </a:r>
            <a:r>
              <a:rPr lang="en-US" sz="2000" b="1" i="0" dirty="0">
                <a:effectLst/>
                <a:latin typeface="Times New Roman" panose="02020603050405020304" pitchFamily="18" charset="0"/>
                <a:cs typeface="Times New Roman" panose="02020603050405020304" pitchFamily="18" charset="0"/>
              </a:rPr>
              <a:t>principle of DC generator</a:t>
            </a:r>
            <a:r>
              <a:rPr lang="en-US" sz="2000" b="0" i="0" dirty="0">
                <a:effectLst/>
                <a:latin typeface="Times New Roman" panose="02020603050405020304" pitchFamily="18" charset="0"/>
                <a:cs typeface="Times New Roman" panose="02020603050405020304" pitchFamily="18" charset="0"/>
              </a:rPr>
              <a:t>.</a:t>
            </a:r>
          </a:p>
          <a:p>
            <a:pPr algn="l"/>
            <a:r>
              <a:rPr lang="en-US" sz="2000" b="0" i="0" dirty="0">
                <a:effectLst/>
                <a:latin typeface="Times New Roman" panose="02020603050405020304" pitchFamily="18" charset="0"/>
                <a:cs typeface="Times New Roman" panose="02020603050405020304" pitchFamily="18" charset="0"/>
              </a:rPr>
              <a:t>Now the loop is opened and connected with a split ring as shown in the figure below. </a:t>
            </a:r>
            <a:r>
              <a:rPr lang="en-US" sz="2000" b="0" i="0" dirty="0" err="1">
                <a:effectLst/>
                <a:latin typeface="Times New Roman" panose="02020603050405020304" pitchFamily="18" charset="0"/>
                <a:cs typeface="Times New Roman" panose="02020603050405020304" pitchFamily="18" charset="0"/>
              </a:rPr>
              <a:t>Splitrings</a:t>
            </a:r>
            <a:r>
              <a:rPr lang="en-US" sz="2000" b="0" i="0" dirty="0">
                <a:effectLst/>
                <a:latin typeface="Times New Roman" panose="02020603050405020304" pitchFamily="18" charset="0"/>
                <a:cs typeface="Times New Roman" panose="02020603050405020304" pitchFamily="18" charset="0"/>
              </a:rPr>
              <a:t>, made of a conducting cylinder, get cut into two halves or segments insulated from each other.</a:t>
            </a:r>
          </a:p>
          <a:p>
            <a:r>
              <a:rPr lang="en-US" sz="1400" b="0" i="0" dirty="0">
                <a:effectLst/>
                <a:latin typeface="palatino linotype" panose="02040502050505030304" pitchFamily="18" charset="0"/>
              </a:rPr>
              <a:t>We connect the external load terminals with two carbon brushes which rest on these split</a:t>
            </a:r>
            <a:r>
              <a:rPr lang="en-IN" sz="1400" b="0" i="0" dirty="0">
                <a:effectLst/>
                <a:latin typeface="palatino linotype" panose="02040502050505030304" pitchFamily="18" charset="0"/>
              </a:rPr>
              <a:t>slip ring segments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0550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5446</Words>
  <Application>Microsoft Office PowerPoint</Application>
  <PresentationFormat>Widescreen</PresentationFormat>
  <Paragraphs>322</Paragraphs>
  <Slides>77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arial</vt:lpstr>
      <vt:lpstr>Calibri</vt:lpstr>
      <vt:lpstr>Calibri Light</vt:lpstr>
      <vt:lpstr>Nunito Sans</vt:lpstr>
      <vt:lpstr>palatino linotype</vt:lpstr>
      <vt:lpstr>Times New Roman</vt:lpstr>
      <vt:lpstr>Office Theme</vt:lpstr>
      <vt:lpstr>UNIT III DC MACHINES</vt:lpstr>
      <vt:lpstr> What is a DC Machine? </vt:lpstr>
      <vt:lpstr>PowerPoint Presentation</vt:lpstr>
      <vt:lpstr>PowerPoint Presentation</vt:lpstr>
      <vt:lpstr>The Working Principle Of A DC Generator.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Principle of DC Generator </vt:lpstr>
      <vt:lpstr>PowerPoint Presentation</vt:lpstr>
      <vt:lpstr> Working of a DC Generator </vt:lpstr>
      <vt:lpstr>PowerPoint Presentation</vt:lpstr>
      <vt:lpstr>PowerPoint Presentation</vt:lpstr>
      <vt:lpstr> Induced EMF | Statically and Dynamically Induced EMF </vt:lpstr>
      <vt:lpstr>PowerPoint Presentation</vt:lpstr>
      <vt:lpstr>PowerPoint Presentation</vt:lpstr>
      <vt:lpstr>PowerPoint Presentation</vt:lpstr>
      <vt:lpstr>PowerPoint Presentation</vt:lpstr>
      <vt:lpstr>PowerPoint Presentation</vt:lpstr>
      <vt:lpstr>PowerPoint Presentation</vt:lpstr>
      <vt:lpstr> Construction of DC Machine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Emf Equation of a DC Generator </vt:lpstr>
      <vt:lpstr> Derivation of EMF Equation of a DC Machine – Generator and Motor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Method of Exitation </vt:lpstr>
      <vt:lpstr>PowerPoint Presentation</vt:lpstr>
      <vt:lpstr>Self Excited Generator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DC MOTOR</vt:lpstr>
      <vt:lpstr>PowerPoint Presentation</vt:lpstr>
      <vt:lpstr>PowerPoint Presentation</vt:lpstr>
      <vt:lpstr>PowerPoint Presentation</vt:lpstr>
      <vt:lpstr>PowerPoint Presentation</vt:lpstr>
      <vt:lpstr>PowerPoint Presentation</vt:lpstr>
      <vt:lpstr> Working or Operating Principle of DC Motor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Types of DC Generators </vt:lpstr>
      <vt:lpstr>PowerPoint Presentation</vt:lpstr>
      <vt:lpstr> Separately Excited DC Generator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kurma lavanya EEE DEPT</dc:creator>
  <cp:lastModifiedBy>kurma lavanya EEE DEPT</cp:lastModifiedBy>
  <cp:revision>26</cp:revision>
  <dcterms:created xsi:type="dcterms:W3CDTF">2022-12-17T08:45:20Z</dcterms:created>
  <dcterms:modified xsi:type="dcterms:W3CDTF">2023-01-09T08:10:21Z</dcterms:modified>
</cp:coreProperties>
</file>